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306" r:id="rId3"/>
    <p:sldId id="313" r:id="rId4"/>
    <p:sldId id="264" r:id="rId5"/>
    <p:sldId id="307" r:id="rId6"/>
    <p:sldId id="265" r:id="rId7"/>
    <p:sldId id="266" r:id="rId8"/>
    <p:sldId id="267" r:id="rId9"/>
    <p:sldId id="294" r:id="rId10"/>
    <p:sldId id="295" r:id="rId11"/>
    <p:sldId id="268" r:id="rId12"/>
    <p:sldId id="287" r:id="rId13"/>
    <p:sldId id="269" r:id="rId14"/>
    <p:sldId id="282" r:id="rId15"/>
    <p:sldId id="308" r:id="rId16"/>
    <p:sldId id="270" r:id="rId17"/>
    <p:sldId id="288" r:id="rId18"/>
    <p:sldId id="296" r:id="rId19"/>
    <p:sldId id="300" r:id="rId20"/>
    <p:sldId id="304" r:id="rId21"/>
    <p:sldId id="301" r:id="rId22"/>
    <p:sldId id="303" r:id="rId23"/>
    <p:sldId id="298" r:id="rId24"/>
    <p:sldId id="299" r:id="rId25"/>
    <p:sldId id="302" r:id="rId26"/>
    <p:sldId id="297" r:id="rId27"/>
    <p:sldId id="289" r:id="rId28"/>
    <p:sldId id="310" r:id="rId29"/>
    <p:sldId id="272" r:id="rId30"/>
    <p:sldId id="273" r:id="rId31"/>
    <p:sldId id="305" r:id="rId32"/>
    <p:sldId id="274" r:id="rId33"/>
    <p:sldId id="290" r:id="rId34"/>
    <p:sldId id="275" r:id="rId35"/>
    <p:sldId id="312" r:id="rId36"/>
    <p:sldId id="276" r:id="rId37"/>
    <p:sldId id="281" r:id="rId38"/>
    <p:sldId id="291" r:id="rId39"/>
    <p:sldId id="292" r:id="rId40"/>
    <p:sldId id="277" r:id="rId41"/>
    <p:sldId id="278" r:id="rId42"/>
    <p:sldId id="293" r:id="rId43"/>
    <p:sldId id="284" r:id="rId44"/>
    <p:sldId id="309" r:id="rId4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4692" autoAdjust="0"/>
  </p:normalViewPr>
  <p:slideViewPr>
    <p:cSldViewPr>
      <p:cViewPr varScale="1">
        <p:scale>
          <a:sx n="78" d="100"/>
          <a:sy n="78" d="100"/>
        </p:scale>
        <p:origin x="-67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02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1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127" name="Rectangle 7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13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9703" name="Rectangle 7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14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31751" name="Rectangle 7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14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8375" name="Rectangle 7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15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33799" name="Rectangle 7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17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37895" name="Rectangle 7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18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39943" name="Rectangle 7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19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/>
              <a:t>Bernard Baruch </a:t>
            </a:r>
            <a:r>
              <a:rPr lang="en-US"/>
              <a:t>appointed to head the </a:t>
            </a:r>
            <a:r>
              <a:rPr lang="en-US" b="1"/>
              <a:t>War Industries Board</a:t>
            </a:r>
            <a:r>
              <a:rPr lang="en-US"/>
              <a:t> in March,1918. </a:t>
            </a:r>
            <a:br>
              <a:rPr lang="en-US"/>
            </a:br>
            <a:r>
              <a:rPr lang="en-US"/>
              <a:t>            a. Formed by Wilson late in war after significant political battles with Congress. </a:t>
            </a:r>
            <a:br>
              <a:rPr lang="en-US"/>
            </a:br>
            <a:r>
              <a:rPr lang="en-US"/>
              <a:t>                i. </a:t>
            </a:r>
            <a:r>
              <a:rPr lang="en-US" u="sng"/>
              <a:t>Response to lack of centralized control due to political opposition</a:t>
            </a:r>
            <a:r>
              <a:rPr lang="en-US"/>
              <a:t> </a:t>
            </a:r>
            <a:br>
              <a:rPr lang="en-US"/>
            </a:br>
            <a:r>
              <a:rPr lang="en-US"/>
              <a:t>                ii. Military refused to cooperate with the civilian agency in purchasing supplies. </a:t>
            </a:r>
            <a:br>
              <a:rPr lang="en-US"/>
            </a:br>
            <a:r>
              <a:rPr lang="en-US"/>
              <a:t>                    -- Domestic war effort almost collapsed in December 1917. </a:t>
            </a:r>
            <a:br>
              <a:rPr lang="en-US"/>
            </a:br>
            <a:r>
              <a:rPr lang="en-US"/>
              <a:t>                    -- Wilson responded by taking firmer control under his emergency </a:t>
            </a:r>
            <a:br>
              <a:rPr lang="en-US"/>
            </a:br>
            <a:r>
              <a:rPr lang="en-US"/>
              <a:t>                        war powers. </a:t>
            </a:r>
            <a:br>
              <a:rPr lang="en-US"/>
            </a:br>
            <a:r>
              <a:rPr lang="en-US"/>
              <a:t>            b. </a:t>
            </a:r>
            <a:r>
              <a:rPr lang="en-US" u="sng"/>
              <a:t>Aimed to control raw materials, production, prices &amp; labor relations</a:t>
            </a:r>
            <a:r>
              <a:rPr lang="en-US"/>
              <a:t>. </a:t>
            </a:r>
            <a:br>
              <a:rPr lang="en-US"/>
            </a:br>
            <a:r>
              <a:rPr lang="en-US"/>
              <a:t>            c. </a:t>
            </a:r>
            <a:r>
              <a:rPr lang="en-US" u="sng"/>
              <a:t>Never had more than feeble formal powers; </a:t>
            </a:r>
            <a:r>
              <a:rPr lang="en-US"/>
              <a:t>disbanded within days after the armistice. </a:t>
            </a:r>
            <a:br>
              <a:rPr lang="en-US"/>
            </a:br>
            <a:r>
              <a:rPr lang="en-US"/>
              <a:t>                i. Most heavy equipment and munitions used by U.S. produced by Britain or France. </a:t>
            </a:r>
            <a:br>
              <a:rPr lang="en-US"/>
            </a:br>
            <a:r>
              <a:rPr lang="en-US"/>
              <a:t>                ii. U.S. business’ desire for </a:t>
            </a:r>
            <a:r>
              <a:rPr lang="en-US" i="1"/>
              <a:t>laissez faire</a:t>
            </a:r>
            <a:r>
              <a:rPr lang="en-US"/>
              <a:t> and for a weak central gov’t strong. </a:t>
            </a:r>
            <a:br>
              <a:rPr lang="en-US"/>
            </a:br>
            <a:r>
              <a:rPr lang="en-US"/>
              <a:t>                iii. Wilson’s defeat in 1918 Congressional elections forced him to abandon any plans </a:t>
            </a:r>
            <a:br>
              <a:rPr lang="en-US"/>
            </a:br>
            <a:r>
              <a:rPr lang="en-US"/>
              <a:t>                    for reconstruction or ordered demobilization. </a:t>
            </a:r>
            <a:br>
              <a:rPr lang="en-US"/>
            </a:br>
            <a:r>
              <a:rPr lang="en-US"/>
              <a:t>            d. Set precedent for future gov’t-industry cooperation for 1920s and New Deal </a:t>
            </a:r>
            <a:br>
              <a:rPr lang="en-US"/>
            </a:br>
            <a:r>
              <a:rPr lang="en-US"/>
              <a:t>                agencies of 1930s. </a:t>
            </a:r>
          </a:p>
        </p:txBody>
      </p:sp>
      <p:sp>
        <p:nvSpPr>
          <p:cNvPr id="41991" name="Rectangle 7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20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44039" name="Rectangle 7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20</a:t>
            </a:r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2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39271" name="Rectangle 7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21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46087" name="Rectangle 7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22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48135" name="Rectangle 7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23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0183" name="Rectangle 7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9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1511" name="Rectangle 7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10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3559" name="Rectangle 7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11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5607" name="Rectangle 7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12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7655" name="Rectangle 7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85750"/>
            <a:ext cx="1943100" cy="7105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5750"/>
            <a:ext cx="5676900" cy="7105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57350"/>
            <a:ext cx="3810000" cy="5734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57350"/>
            <a:ext cx="3810000" cy="2790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600575"/>
            <a:ext cx="3810000" cy="2790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57350"/>
            <a:ext cx="3810000" cy="5734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57350"/>
            <a:ext cx="3810000" cy="5734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285750"/>
            <a:ext cx="7772400" cy="7105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57350"/>
            <a:ext cx="3810000" cy="5734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57350"/>
            <a:ext cx="3810000" cy="2790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600575"/>
            <a:ext cx="3810000" cy="2790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57350"/>
            <a:ext cx="3810000" cy="573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57350"/>
            <a:ext cx="3810000" cy="573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9804"/>
                <a:invGamma/>
              </a:schemeClr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3" name="Group 29"/>
          <p:cNvGrpSpPr>
            <a:grpSpLocks/>
          </p:cNvGrpSpPr>
          <p:nvPr/>
        </p:nvGrpSpPr>
        <p:grpSpPr bwMode="auto">
          <a:xfrm>
            <a:off x="0" y="4343400"/>
            <a:ext cx="9131300" cy="2501900"/>
            <a:chOff x="0" y="2736"/>
            <a:chExt cx="5752" cy="1576"/>
          </a:xfrm>
        </p:grpSpPr>
        <p:sp>
          <p:nvSpPr>
            <p:cNvPr id="1026" name="Rectangle 2"/>
            <p:cNvSpPr>
              <a:spLocks noChangeArrowheads="1"/>
            </p:cNvSpPr>
            <p:nvPr/>
          </p:nvSpPr>
          <p:spPr bwMode="auto">
            <a:xfrm>
              <a:off x="0" y="4080"/>
              <a:ext cx="5752" cy="232"/>
            </a:xfrm>
            <a:prstGeom prst="rect">
              <a:avLst/>
            </a:prstGeom>
            <a:gradFill rotWithShape="0">
              <a:gsLst>
                <a:gs pos="0">
                  <a:srgbClr val="0000FF"/>
                </a:gs>
                <a:gs pos="100000">
                  <a:srgbClr val="0000FF">
                    <a:gamma/>
                    <a:shade val="49804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52" name="Group 28"/>
            <p:cNvGrpSpPr>
              <a:grpSpLocks/>
            </p:cNvGrpSpPr>
            <p:nvPr/>
          </p:nvGrpSpPr>
          <p:grpSpPr bwMode="auto">
            <a:xfrm>
              <a:off x="4458" y="2736"/>
              <a:ext cx="1190" cy="1441"/>
              <a:chOff x="4458" y="2736"/>
              <a:chExt cx="1190" cy="1441"/>
            </a:xfrm>
          </p:grpSpPr>
          <p:sp>
            <p:nvSpPr>
              <p:cNvPr id="1027" name="Freeform 3"/>
              <p:cNvSpPr>
                <a:spLocks/>
              </p:cNvSpPr>
              <p:nvPr/>
            </p:nvSpPr>
            <p:spPr bwMode="auto">
              <a:xfrm>
                <a:off x="4614" y="2790"/>
                <a:ext cx="1034" cy="1273"/>
              </a:xfrm>
              <a:custGeom>
                <a:avLst/>
                <a:gdLst/>
                <a:ahLst/>
                <a:cxnLst>
                  <a:cxn ang="0">
                    <a:pos x="646" y="23"/>
                  </a:cxn>
                  <a:cxn ang="0">
                    <a:pos x="765" y="92"/>
                  </a:cxn>
                  <a:cxn ang="0">
                    <a:pos x="866" y="184"/>
                  </a:cxn>
                  <a:cxn ang="0">
                    <a:pos x="944" y="294"/>
                  </a:cxn>
                  <a:cxn ang="0">
                    <a:pos x="1000" y="417"/>
                  </a:cxn>
                  <a:cxn ang="0">
                    <a:pos x="1030" y="550"/>
                  </a:cxn>
                  <a:cxn ang="0">
                    <a:pos x="1030" y="688"/>
                  </a:cxn>
                  <a:cxn ang="0">
                    <a:pos x="1000" y="821"/>
                  </a:cxn>
                  <a:cxn ang="0">
                    <a:pos x="944" y="944"/>
                  </a:cxn>
                  <a:cxn ang="0">
                    <a:pos x="866" y="1055"/>
                  </a:cxn>
                  <a:cxn ang="0">
                    <a:pos x="765" y="1148"/>
                  </a:cxn>
                  <a:cxn ang="0">
                    <a:pos x="646" y="1215"/>
                  </a:cxn>
                  <a:cxn ang="0">
                    <a:pos x="517" y="1257"/>
                  </a:cxn>
                  <a:cxn ang="0">
                    <a:pos x="382" y="1272"/>
                  </a:cxn>
                  <a:cxn ang="0">
                    <a:pos x="246" y="1257"/>
                  </a:cxn>
                  <a:cxn ang="0">
                    <a:pos x="118" y="1215"/>
                  </a:cxn>
                  <a:cxn ang="0">
                    <a:pos x="0" y="1148"/>
                  </a:cxn>
                  <a:cxn ang="0">
                    <a:pos x="89" y="1129"/>
                  </a:cxn>
                  <a:cxn ang="0">
                    <a:pos x="201" y="1179"/>
                  </a:cxn>
                  <a:cxn ang="0">
                    <a:pos x="320" y="1204"/>
                  </a:cxn>
                  <a:cxn ang="0">
                    <a:pos x="443" y="1204"/>
                  </a:cxn>
                  <a:cxn ang="0">
                    <a:pos x="563" y="1179"/>
                  </a:cxn>
                  <a:cxn ang="0">
                    <a:pos x="675" y="1129"/>
                  </a:cxn>
                  <a:cxn ang="0">
                    <a:pos x="775" y="1057"/>
                  </a:cxn>
                  <a:cxn ang="0">
                    <a:pos x="857" y="965"/>
                  </a:cxn>
                  <a:cxn ang="0">
                    <a:pos x="919" y="858"/>
                  </a:cxn>
                  <a:cxn ang="0">
                    <a:pos x="956" y="742"/>
                  </a:cxn>
                  <a:cxn ang="0">
                    <a:pos x="969" y="619"/>
                  </a:cxn>
                  <a:cxn ang="0">
                    <a:pos x="956" y="496"/>
                  </a:cxn>
                  <a:cxn ang="0">
                    <a:pos x="919" y="381"/>
                  </a:cxn>
                  <a:cxn ang="0">
                    <a:pos x="857" y="273"/>
                  </a:cxn>
                  <a:cxn ang="0">
                    <a:pos x="775" y="182"/>
                  </a:cxn>
                  <a:cxn ang="0">
                    <a:pos x="675" y="110"/>
                  </a:cxn>
                  <a:cxn ang="0">
                    <a:pos x="563" y="61"/>
                  </a:cxn>
                  <a:cxn ang="0">
                    <a:pos x="582" y="0"/>
                  </a:cxn>
                </a:cxnLst>
                <a:rect l="0" t="0" r="r" b="b"/>
                <a:pathLst>
                  <a:path w="1034" h="1273">
                    <a:moveTo>
                      <a:pt x="582" y="0"/>
                    </a:moveTo>
                    <a:lnTo>
                      <a:pt x="646" y="23"/>
                    </a:lnTo>
                    <a:lnTo>
                      <a:pt x="707" y="56"/>
                    </a:lnTo>
                    <a:lnTo>
                      <a:pt x="765" y="92"/>
                    </a:lnTo>
                    <a:lnTo>
                      <a:pt x="818" y="134"/>
                    </a:lnTo>
                    <a:lnTo>
                      <a:pt x="866" y="184"/>
                    </a:lnTo>
                    <a:lnTo>
                      <a:pt x="908" y="237"/>
                    </a:lnTo>
                    <a:lnTo>
                      <a:pt x="944" y="294"/>
                    </a:lnTo>
                    <a:lnTo>
                      <a:pt x="977" y="353"/>
                    </a:lnTo>
                    <a:lnTo>
                      <a:pt x="1000" y="417"/>
                    </a:lnTo>
                    <a:lnTo>
                      <a:pt x="1018" y="483"/>
                    </a:lnTo>
                    <a:lnTo>
                      <a:pt x="1030" y="550"/>
                    </a:lnTo>
                    <a:lnTo>
                      <a:pt x="1033" y="619"/>
                    </a:lnTo>
                    <a:lnTo>
                      <a:pt x="1030" y="688"/>
                    </a:lnTo>
                    <a:lnTo>
                      <a:pt x="1018" y="756"/>
                    </a:lnTo>
                    <a:lnTo>
                      <a:pt x="1000" y="821"/>
                    </a:lnTo>
                    <a:lnTo>
                      <a:pt x="977" y="884"/>
                    </a:lnTo>
                    <a:lnTo>
                      <a:pt x="944" y="944"/>
                    </a:lnTo>
                    <a:lnTo>
                      <a:pt x="908" y="1003"/>
                    </a:lnTo>
                    <a:lnTo>
                      <a:pt x="866" y="1055"/>
                    </a:lnTo>
                    <a:lnTo>
                      <a:pt x="818" y="1105"/>
                    </a:lnTo>
                    <a:lnTo>
                      <a:pt x="765" y="1148"/>
                    </a:lnTo>
                    <a:lnTo>
                      <a:pt x="707" y="1183"/>
                    </a:lnTo>
                    <a:lnTo>
                      <a:pt x="646" y="1215"/>
                    </a:lnTo>
                    <a:lnTo>
                      <a:pt x="582" y="1239"/>
                    </a:lnTo>
                    <a:lnTo>
                      <a:pt x="517" y="1257"/>
                    </a:lnTo>
                    <a:lnTo>
                      <a:pt x="450" y="1269"/>
                    </a:lnTo>
                    <a:lnTo>
                      <a:pt x="382" y="1272"/>
                    </a:lnTo>
                    <a:lnTo>
                      <a:pt x="313" y="1269"/>
                    </a:lnTo>
                    <a:lnTo>
                      <a:pt x="246" y="1257"/>
                    </a:lnTo>
                    <a:lnTo>
                      <a:pt x="180" y="1239"/>
                    </a:lnTo>
                    <a:lnTo>
                      <a:pt x="118" y="1215"/>
                    </a:lnTo>
                    <a:lnTo>
                      <a:pt x="57" y="1183"/>
                    </a:lnTo>
                    <a:lnTo>
                      <a:pt x="0" y="1148"/>
                    </a:lnTo>
                    <a:lnTo>
                      <a:pt x="36" y="1095"/>
                    </a:lnTo>
                    <a:lnTo>
                      <a:pt x="89" y="1129"/>
                    </a:lnTo>
                    <a:lnTo>
                      <a:pt x="144" y="1156"/>
                    </a:lnTo>
                    <a:lnTo>
                      <a:pt x="201" y="1179"/>
                    </a:lnTo>
                    <a:lnTo>
                      <a:pt x="261" y="1195"/>
                    </a:lnTo>
                    <a:lnTo>
                      <a:pt x="320" y="1204"/>
                    </a:lnTo>
                    <a:lnTo>
                      <a:pt x="382" y="1208"/>
                    </a:lnTo>
                    <a:lnTo>
                      <a:pt x="443" y="1204"/>
                    </a:lnTo>
                    <a:lnTo>
                      <a:pt x="504" y="1195"/>
                    </a:lnTo>
                    <a:lnTo>
                      <a:pt x="563" y="1179"/>
                    </a:lnTo>
                    <a:lnTo>
                      <a:pt x="621" y="1156"/>
                    </a:lnTo>
                    <a:lnTo>
                      <a:pt x="675" y="1129"/>
                    </a:lnTo>
                    <a:lnTo>
                      <a:pt x="727" y="1095"/>
                    </a:lnTo>
                    <a:lnTo>
                      <a:pt x="775" y="1057"/>
                    </a:lnTo>
                    <a:lnTo>
                      <a:pt x="818" y="1013"/>
                    </a:lnTo>
                    <a:lnTo>
                      <a:pt x="857" y="965"/>
                    </a:lnTo>
                    <a:lnTo>
                      <a:pt x="890" y="913"/>
                    </a:lnTo>
                    <a:lnTo>
                      <a:pt x="919" y="858"/>
                    </a:lnTo>
                    <a:lnTo>
                      <a:pt x="941" y="802"/>
                    </a:lnTo>
                    <a:lnTo>
                      <a:pt x="956" y="742"/>
                    </a:lnTo>
                    <a:lnTo>
                      <a:pt x="965" y="680"/>
                    </a:lnTo>
                    <a:lnTo>
                      <a:pt x="969" y="619"/>
                    </a:lnTo>
                    <a:lnTo>
                      <a:pt x="965" y="557"/>
                    </a:lnTo>
                    <a:lnTo>
                      <a:pt x="956" y="496"/>
                    </a:lnTo>
                    <a:lnTo>
                      <a:pt x="941" y="437"/>
                    </a:lnTo>
                    <a:lnTo>
                      <a:pt x="919" y="381"/>
                    </a:lnTo>
                    <a:lnTo>
                      <a:pt x="890" y="325"/>
                    </a:lnTo>
                    <a:lnTo>
                      <a:pt x="857" y="273"/>
                    </a:lnTo>
                    <a:lnTo>
                      <a:pt x="818" y="225"/>
                    </a:lnTo>
                    <a:lnTo>
                      <a:pt x="775" y="182"/>
                    </a:lnTo>
                    <a:lnTo>
                      <a:pt x="727" y="144"/>
                    </a:lnTo>
                    <a:lnTo>
                      <a:pt x="675" y="110"/>
                    </a:lnTo>
                    <a:lnTo>
                      <a:pt x="621" y="81"/>
                    </a:lnTo>
                    <a:lnTo>
                      <a:pt x="563" y="61"/>
                    </a:lnTo>
                    <a:lnTo>
                      <a:pt x="565" y="56"/>
                    </a:lnTo>
                    <a:lnTo>
                      <a:pt x="582" y="0"/>
                    </a:lnTo>
                  </a:path>
                </a:pathLst>
              </a:custGeom>
              <a:gradFill rotWithShape="0">
                <a:gsLst>
                  <a:gs pos="0">
                    <a:srgbClr val="0000FF">
                      <a:gamma/>
                      <a:shade val="0"/>
                      <a:invGamma/>
                    </a:srgbClr>
                  </a:gs>
                  <a:gs pos="100000">
                    <a:srgbClr val="0000FF"/>
                  </a:gs>
                </a:gsLst>
                <a:lin ang="5400000" scaled="1"/>
              </a:gra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" name="Line 4"/>
              <p:cNvSpPr>
                <a:spLocks noChangeShapeType="1"/>
              </p:cNvSpPr>
              <p:nvPr/>
            </p:nvSpPr>
            <p:spPr bwMode="auto">
              <a:xfrm flipV="1">
                <a:off x="4656" y="3848"/>
                <a:ext cx="69" cy="216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" name="Line 5"/>
              <p:cNvSpPr>
                <a:spLocks noChangeShapeType="1"/>
              </p:cNvSpPr>
              <p:nvPr/>
            </p:nvSpPr>
            <p:spPr bwMode="auto">
              <a:xfrm flipV="1">
                <a:off x="5227" y="2859"/>
                <a:ext cx="2" cy="101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" name="Line 6"/>
              <p:cNvSpPr>
                <a:spLocks noChangeShapeType="1"/>
              </p:cNvSpPr>
              <p:nvPr/>
            </p:nvSpPr>
            <p:spPr bwMode="auto">
              <a:xfrm flipV="1">
                <a:off x="5287" y="2736"/>
                <a:ext cx="2" cy="101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" name="Freeform 7"/>
              <p:cNvSpPr>
                <a:spLocks/>
              </p:cNvSpPr>
              <p:nvPr/>
            </p:nvSpPr>
            <p:spPr bwMode="auto">
              <a:xfrm>
                <a:off x="4753" y="4067"/>
                <a:ext cx="604" cy="110"/>
              </a:xfrm>
              <a:custGeom>
                <a:avLst/>
                <a:gdLst/>
                <a:ahLst/>
                <a:cxnLst>
                  <a:cxn ang="0">
                    <a:pos x="2" y="70"/>
                  </a:cxn>
                  <a:cxn ang="0">
                    <a:pos x="14" y="57"/>
                  </a:cxn>
                  <a:cxn ang="0">
                    <a:pos x="31" y="46"/>
                  </a:cxn>
                  <a:cxn ang="0">
                    <a:pos x="63" y="30"/>
                  </a:cxn>
                  <a:cxn ang="0">
                    <a:pos x="100" y="21"/>
                  </a:cxn>
                  <a:cxn ang="0">
                    <a:pos x="134" y="13"/>
                  </a:cxn>
                  <a:cxn ang="0">
                    <a:pos x="181" y="6"/>
                  </a:cxn>
                  <a:cxn ang="0">
                    <a:pos x="225" y="2"/>
                  </a:cxn>
                  <a:cxn ang="0">
                    <a:pos x="277" y="0"/>
                  </a:cxn>
                  <a:cxn ang="0">
                    <a:pos x="340" y="0"/>
                  </a:cxn>
                  <a:cxn ang="0">
                    <a:pos x="407" y="4"/>
                  </a:cxn>
                  <a:cxn ang="0">
                    <a:pos x="453" y="10"/>
                  </a:cxn>
                  <a:cxn ang="0">
                    <a:pos x="502" y="19"/>
                  </a:cxn>
                  <a:cxn ang="0">
                    <a:pos x="549" y="33"/>
                  </a:cxn>
                  <a:cxn ang="0">
                    <a:pos x="573" y="47"/>
                  </a:cxn>
                  <a:cxn ang="0">
                    <a:pos x="588" y="58"/>
                  </a:cxn>
                  <a:cxn ang="0">
                    <a:pos x="603" y="77"/>
                  </a:cxn>
                  <a:cxn ang="0">
                    <a:pos x="578" y="87"/>
                  </a:cxn>
                  <a:cxn ang="0">
                    <a:pos x="536" y="95"/>
                  </a:cxn>
                  <a:cxn ang="0">
                    <a:pos x="485" y="101"/>
                  </a:cxn>
                  <a:cxn ang="0">
                    <a:pos x="436" y="106"/>
                  </a:cxn>
                  <a:cxn ang="0">
                    <a:pos x="377" y="108"/>
                  </a:cxn>
                  <a:cxn ang="0">
                    <a:pos x="313" y="109"/>
                  </a:cxn>
                  <a:cxn ang="0">
                    <a:pos x="252" y="109"/>
                  </a:cxn>
                  <a:cxn ang="0">
                    <a:pos x="188" y="108"/>
                  </a:cxn>
                  <a:cxn ang="0">
                    <a:pos x="117" y="102"/>
                  </a:cxn>
                  <a:cxn ang="0">
                    <a:pos x="61" y="96"/>
                  </a:cxn>
                  <a:cxn ang="0">
                    <a:pos x="14" y="86"/>
                  </a:cxn>
                  <a:cxn ang="0">
                    <a:pos x="0" y="78"/>
                  </a:cxn>
                  <a:cxn ang="0">
                    <a:pos x="2" y="70"/>
                  </a:cxn>
                </a:cxnLst>
                <a:rect l="0" t="0" r="r" b="b"/>
                <a:pathLst>
                  <a:path w="604" h="110">
                    <a:moveTo>
                      <a:pt x="2" y="70"/>
                    </a:moveTo>
                    <a:lnTo>
                      <a:pt x="14" y="57"/>
                    </a:lnTo>
                    <a:lnTo>
                      <a:pt x="31" y="46"/>
                    </a:lnTo>
                    <a:lnTo>
                      <a:pt x="63" y="30"/>
                    </a:lnTo>
                    <a:lnTo>
                      <a:pt x="100" y="21"/>
                    </a:lnTo>
                    <a:lnTo>
                      <a:pt x="134" y="13"/>
                    </a:lnTo>
                    <a:lnTo>
                      <a:pt x="181" y="6"/>
                    </a:lnTo>
                    <a:lnTo>
                      <a:pt x="225" y="2"/>
                    </a:lnTo>
                    <a:lnTo>
                      <a:pt x="277" y="0"/>
                    </a:lnTo>
                    <a:lnTo>
                      <a:pt x="340" y="0"/>
                    </a:lnTo>
                    <a:lnTo>
                      <a:pt x="407" y="4"/>
                    </a:lnTo>
                    <a:lnTo>
                      <a:pt x="453" y="10"/>
                    </a:lnTo>
                    <a:lnTo>
                      <a:pt x="502" y="19"/>
                    </a:lnTo>
                    <a:lnTo>
                      <a:pt x="549" y="33"/>
                    </a:lnTo>
                    <a:lnTo>
                      <a:pt x="573" y="47"/>
                    </a:lnTo>
                    <a:lnTo>
                      <a:pt x="588" y="58"/>
                    </a:lnTo>
                    <a:lnTo>
                      <a:pt x="603" y="77"/>
                    </a:lnTo>
                    <a:lnTo>
                      <a:pt x="578" y="87"/>
                    </a:lnTo>
                    <a:lnTo>
                      <a:pt x="536" y="95"/>
                    </a:lnTo>
                    <a:lnTo>
                      <a:pt x="485" y="101"/>
                    </a:lnTo>
                    <a:lnTo>
                      <a:pt x="436" y="106"/>
                    </a:lnTo>
                    <a:lnTo>
                      <a:pt x="377" y="108"/>
                    </a:lnTo>
                    <a:lnTo>
                      <a:pt x="313" y="109"/>
                    </a:lnTo>
                    <a:lnTo>
                      <a:pt x="252" y="109"/>
                    </a:lnTo>
                    <a:lnTo>
                      <a:pt x="188" y="108"/>
                    </a:lnTo>
                    <a:lnTo>
                      <a:pt x="117" y="102"/>
                    </a:lnTo>
                    <a:lnTo>
                      <a:pt x="61" y="96"/>
                    </a:lnTo>
                    <a:lnTo>
                      <a:pt x="14" y="86"/>
                    </a:lnTo>
                    <a:lnTo>
                      <a:pt x="0" y="78"/>
                    </a:lnTo>
                    <a:lnTo>
                      <a:pt x="2" y="70"/>
                    </a:lnTo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0"/>
                      <a:invGamma/>
                    </a:srgbClr>
                  </a:gs>
                </a:gsLst>
                <a:lin ang="0" scaled="1"/>
              </a:gra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" name="Oval 8"/>
              <p:cNvSpPr>
                <a:spLocks noChangeArrowheads="1"/>
              </p:cNvSpPr>
              <p:nvPr/>
            </p:nvSpPr>
            <p:spPr bwMode="auto">
              <a:xfrm>
                <a:off x="4458" y="2879"/>
                <a:ext cx="1074" cy="1073"/>
              </a:xfrm>
              <a:prstGeom prst="ellipse">
                <a:avLst/>
              </a:prstGeom>
              <a:gradFill rotWithShape="0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0"/>
                      <a:invGamma/>
                    </a:srgbClr>
                  </a:gs>
                </a:gsLst>
                <a:lin ang="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51" name="Group 27"/>
              <p:cNvGrpSpPr>
                <a:grpSpLocks/>
              </p:cNvGrpSpPr>
              <p:nvPr/>
            </p:nvGrpSpPr>
            <p:grpSpPr bwMode="auto">
              <a:xfrm>
                <a:off x="4458" y="2991"/>
                <a:ext cx="999" cy="797"/>
                <a:chOff x="4458" y="2991"/>
                <a:chExt cx="999" cy="797"/>
              </a:xfrm>
            </p:grpSpPr>
            <p:sp>
              <p:nvSpPr>
                <p:cNvPr id="1033" name="Freeform 9"/>
                <p:cNvSpPr>
                  <a:spLocks/>
                </p:cNvSpPr>
                <p:nvPr/>
              </p:nvSpPr>
              <p:spPr bwMode="auto">
                <a:xfrm>
                  <a:off x="4599" y="3283"/>
                  <a:ext cx="1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6"/>
                    </a:cxn>
                    <a:cxn ang="0">
                      <a:pos x="0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17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4" name="Freeform 10"/>
                <p:cNvSpPr>
                  <a:spLocks/>
                </p:cNvSpPr>
                <p:nvPr/>
              </p:nvSpPr>
              <p:spPr bwMode="auto">
                <a:xfrm>
                  <a:off x="4616" y="3305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16" y="1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" h="17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" name="Freeform 11"/>
                <p:cNvSpPr>
                  <a:spLocks/>
                </p:cNvSpPr>
                <p:nvPr/>
              </p:nvSpPr>
              <p:spPr bwMode="auto">
                <a:xfrm>
                  <a:off x="4674" y="3275"/>
                  <a:ext cx="37" cy="35"/>
                </a:xfrm>
                <a:custGeom>
                  <a:avLst/>
                  <a:gdLst/>
                  <a:ahLst/>
                  <a:cxnLst>
                    <a:cxn ang="0">
                      <a:pos x="36" y="0"/>
                    </a:cxn>
                    <a:cxn ang="0">
                      <a:pos x="22" y="0"/>
                    </a:cxn>
                    <a:cxn ang="0">
                      <a:pos x="14" y="9"/>
                    </a:cxn>
                    <a:cxn ang="0">
                      <a:pos x="9" y="9"/>
                    </a:cxn>
                    <a:cxn ang="0">
                      <a:pos x="5" y="13"/>
                    </a:cxn>
                    <a:cxn ang="0">
                      <a:pos x="0" y="13"/>
                    </a:cxn>
                    <a:cxn ang="0">
                      <a:pos x="0" y="25"/>
                    </a:cxn>
                    <a:cxn ang="0">
                      <a:pos x="8" y="34"/>
                    </a:cxn>
                    <a:cxn ang="0">
                      <a:pos x="29" y="34"/>
                    </a:cxn>
                    <a:cxn ang="0">
                      <a:pos x="36" y="25"/>
                    </a:cxn>
                    <a:cxn ang="0">
                      <a:pos x="36" y="0"/>
                    </a:cxn>
                  </a:cxnLst>
                  <a:rect l="0" t="0" r="r" b="b"/>
                  <a:pathLst>
                    <a:path w="37" h="35">
                      <a:moveTo>
                        <a:pt x="36" y="0"/>
                      </a:moveTo>
                      <a:lnTo>
                        <a:pt x="22" y="0"/>
                      </a:lnTo>
                      <a:lnTo>
                        <a:pt x="14" y="9"/>
                      </a:lnTo>
                      <a:lnTo>
                        <a:pt x="9" y="9"/>
                      </a:lnTo>
                      <a:lnTo>
                        <a:pt x="5" y="13"/>
                      </a:lnTo>
                      <a:lnTo>
                        <a:pt x="0" y="13"/>
                      </a:lnTo>
                      <a:lnTo>
                        <a:pt x="0" y="25"/>
                      </a:lnTo>
                      <a:lnTo>
                        <a:pt x="8" y="34"/>
                      </a:lnTo>
                      <a:lnTo>
                        <a:pt x="29" y="34"/>
                      </a:lnTo>
                      <a:lnTo>
                        <a:pt x="36" y="25"/>
                      </a:lnTo>
                      <a:lnTo>
                        <a:pt x="36" y="0"/>
                      </a:lnTo>
                    </a:path>
                  </a:pathLst>
                </a:custGeom>
                <a:solidFill>
                  <a:schemeClr val="bg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" name="Freeform 12"/>
                <p:cNvSpPr>
                  <a:spLocks/>
                </p:cNvSpPr>
                <p:nvPr/>
              </p:nvSpPr>
              <p:spPr bwMode="auto">
                <a:xfrm>
                  <a:off x="4458" y="3303"/>
                  <a:ext cx="324" cy="422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71" y="11"/>
                    </a:cxn>
                    <a:cxn ang="0">
                      <a:pos x="45" y="33"/>
                    </a:cxn>
                    <a:cxn ang="0">
                      <a:pos x="40" y="53"/>
                    </a:cxn>
                    <a:cxn ang="0">
                      <a:pos x="21" y="68"/>
                    </a:cxn>
                    <a:cxn ang="0">
                      <a:pos x="8" y="96"/>
                    </a:cxn>
                    <a:cxn ang="0">
                      <a:pos x="8" y="114"/>
                    </a:cxn>
                    <a:cxn ang="0">
                      <a:pos x="0" y="144"/>
                    </a:cxn>
                    <a:cxn ang="0">
                      <a:pos x="11" y="157"/>
                    </a:cxn>
                    <a:cxn ang="0">
                      <a:pos x="40" y="195"/>
                    </a:cxn>
                    <a:cxn ang="0">
                      <a:pos x="48" y="190"/>
                    </a:cxn>
                    <a:cxn ang="0">
                      <a:pos x="99" y="190"/>
                    </a:cxn>
                    <a:cxn ang="0">
                      <a:pos x="123" y="199"/>
                    </a:cxn>
                    <a:cxn ang="0">
                      <a:pos x="121" y="229"/>
                    </a:cxn>
                    <a:cxn ang="0">
                      <a:pos x="138" y="268"/>
                    </a:cxn>
                    <a:cxn ang="0">
                      <a:pos x="137" y="279"/>
                    </a:cxn>
                    <a:cxn ang="0">
                      <a:pos x="144" y="291"/>
                    </a:cxn>
                    <a:cxn ang="0">
                      <a:pos x="133" y="319"/>
                    </a:cxn>
                    <a:cxn ang="0">
                      <a:pos x="146" y="354"/>
                    </a:cxn>
                    <a:cxn ang="0">
                      <a:pos x="153" y="382"/>
                    </a:cxn>
                    <a:cxn ang="0">
                      <a:pos x="162" y="399"/>
                    </a:cxn>
                    <a:cxn ang="0">
                      <a:pos x="171" y="421"/>
                    </a:cxn>
                    <a:cxn ang="0">
                      <a:pos x="188" y="418"/>
                    </a:cxn>
                    <a:cxn ang="0">
                      <a:pos x="216" y="402"/>
                    </a:cxn>
                    <a:cxn ang="0">
                      <a:pos x="229" y="382"/>
                    </a:cxn>
                    <a:cxn ang="0">
                      <a:pos x="228" y="369"/>
                    </a:cxn>
                    <a:cxn ang="0">
                      <a:pos x="245" y="359"/>
                    </a:cxn>
                    <a:cxn ang="0">
                      <a:pos x="242" y="340"/>
                    </a:cxn>
                    <a:cxn ang="0">
                      <a:pos x="267" y="310"/>
                    </a:cxn>
                    <a:cxn ang="0">
                      <a:pos x="271" y="285"/>
                    </a:cxn>
                    <a:cxn ang="0">
                      <a:pos x="264" y="277"/>
                    </a:cxn>
                    <a:cxn ang="0">
                      <a:pos x="267" y="267"/>
                    </a:cxn>
                    <a:cxn ang="0">
                      <a:pos x="261" y="258"/>
                    </a:cxn>
                    <a:cxn ang="0">
                      <a:pos x="280" y="234"/>
                    </a:cxn>
                    <a:cxn ang="0">
                      <a:pos x="280" y="222"/>
                    </a:cxn>
                    <a:cxn ang="0">
                      <a:pos x="306" y="202"/>
                    </a:cxn>
                    <a:cxn ang="0">
                      <a:pos x="323" y="148"/>
                    </a:cxn>
                    <a:cxn ang="0">
                      <a:pos x="299" y="162"/>
                    </a:cxn>
                    <a:cxn ang="0">
                      <a:pos x="278" y="156"/>
                    </a:cxn>
                    <a:cxn ang="0">
                      <a:pos x="281" y="143"/>
                    </a:cxn>
                    <a:cxn ang="0">
                      <a:pos x="260" y="129"/>
                    </a:cxn>
                    <a:cxn ang="0">
                      <a:pos x="250" y="94"/>
                    </a:cxn>
                    <a:cxn ang="0">
                      <a:pos x="230" y="66"/>
                    </a:cxn>
                    <a:cxn ang="0">
                      <a:pos x="230" y="47"/>
                    </a:cxn>
                    <a:cxn ang="0">
                      <a:pos x="219" y="46"/>
                    </a:cxn>
                    <a:cxn ang="0">
                      <a:pos x="212" y="49"/>
                    </a:cxn>
                    <a:cxn ang="0">
                      <a:pos x="182" y="38"/>
                    </a:cxn>
                    <a:cxn ang="0">
                      <a:pos x="174" y="46"/>
                    </a:cxn>
                    <a:cxn ang="0">
                      <a:pos x="167" y="56"/>
                    </a:cxn>
                    <a:cxn ang="0">
                      <a:pos x="151" y="38"/>
                    </a:cxn>
                    <a:cxn ang="0">
                      <a:pos x="135" y="33"/>
                    </a:cxn>
                    <a:cxn ang="0">
                      <a:pos x="134" y="10"/>
                    </a:cxn>
                    <a:cxn ang="0">
                      <a:pos x="111" y="14"/>
                    </a:cxn>
                    <a:cxn ang="0">
                      <a:pos x="96" y="9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324" h="422">
                      <a:moveTo>
                        <a:pt x="76" y="0"/>
                      </a:moveTo>
                      <a:lnTo>
                        <a:pt x="71" y="11"/>
                      </a:lnTo>
                      <a:lnTo>
                        <a:pt x="45" y="33"/>
                      </a:lnTo>
                      <a:lnTo>
                        <a:pt x="40" y="53"/>
                      </a:lnTo>
                      <a:lnTo>
                        <a:pt x="21" y="68"/>
                      </a:lnTo>
                      <a:lnTo>
                        <a:pt x="8" y="96"/>
                      </a:lnTo>
                      <a:lnTo>
                        <a:pt x="8" y="114"/>
                      </a:lnTo>
                      <a:lnTo>
                        <a:pt x="0" y="144"/>
                      </a:lnTo>
                      <a:lnTo>
                        <a:pt x="11" y="157"/>
                      </a:lnTo>
                      <a:lnTo>
                        <a:pt x="40" y="195"/>
                      </a:lnTo>
                      <a:lnTo>
                        <a:pt x="48" y="190"/>
                      </a:lnTo>
                      <a:lnTo>
                        <a:pt x="99" y="190"/>
                      </a:lnTo>
                      <a:lnTo>
                        <a:pt x="123" y="199"/>
                      </a:lnTo>
                      <a:lnTo>
                        <a:pt x="121" y="229"/>
                      </a:lnTo>
                      <a:lnTo>
                        <a:pt x="138" y="268"/>
                      </a:lnTo>
                      <a:lnTo>
                        <a:pt x="137" y="279"/>
                      </a:lnTo>
                      <a:lnTo>
                        <a:pt x="144" y="291"/>
                      </a:lnTo>
                      <a:lnTo>
                        <a:pt x="133" y="319"/>
                      </a:lnTo>
                      <a:lnTo>
                        <a:pt x="146" y="354"/>
                      </a:lnTo>
                      <a:lnTo>
                        <a:pt x="153" y="382"/>
                      </a:lnTo>
                      <a:lnTo>
                        <a:pt x="162" y="399"/>
                      </a:lnTo>
                      <a:lnTo>
                        <a:pt x="171" y="421"/>
                      </a:lnTo>
                      <a:lnTo>
                        <a:pt x="188" y="418"/>
                      </a:lnTo>
                      <a:lnTo>
                        <a:pt x="216" y="402"/>
                      </a:lnTo>
                      <a:lnTo>
                        <a:pt x="229" y="382"/>
                      </a:lnTo>
                      <a:lnTo>
                        <a:pt x="228" y="369"/>
                      </a:lnTo>
                      <a:lnTo>
                        <a:pt x="245" y="359"/>
                      </a:lnTo>
                      <a:lnTo>
                        <a:pt x="242" y="340"/>
                      </a:lnTo>
                      <a:lnTo>
                        <a:pt x="267" y="310"/>
                      </a:lnTo>
                      <a:lnTo>
                        <a:pt x="271" y="285"/>
                      </a:lnTo>
                      <a:lnTo>
                        <a:pt x="264" y="277"/>
                      </a:lnTo>
                      <a:lnTo>
                        <a:pt x="267" y="267"/>
                      </a:lnTo>
                      <a:lnTo>
                        <a:pt x="261" y="258"/>
                      </a:lnTo>
                      <a:lnTo>
                        <a:pt x="280" y="234"/>
                      </a:lnTo>
                      <a:lnTo>
                        <a:pt x="280" y="222"/>
                      </a:lnTo>
                      <a:lnTo>
                        <a:pt x="306" y="202"/>
                      </a:lnTo>
                      <a:lnTo>
                        <a:pt x="323" y="148"/>
                      </a:lnTo>
                      <a:lnTo>
                        <a:pt x="299" y="162"/>
                      </a:lnTo>
                      <a:lnTo>
                        <a:pt x="278" y="156"/>
                      </a:lnTo>
                      <a:lnTo>
                        <a:pt x="281" y="143"/>
                      </a:lnTo>
                      <a:lnTo>
                        <a:pt x="260" y="129"/>
                      </a:lnTo>
                      <a:lnTo>
                        <a:pt x="250" y="94"/>
                      </a:lnTo>
                      <a:lnTo>
                        <a:pt x="230" y="66"/>
                      </a:lnTo>
                      <a:lnTo>
                        <a:pt x="230" y="47"/>
                      </a:lnTo>
                      <a:lnTo>
                        <a:pt x="219" y="46"/>
                      </a:lnTo>
                      <a:lnTo>
                        <a:pt x="212" y="49"/>
                      </a:lnTo>
                      <a:lnTo>
                        <a:pt x="182" y="38"/>
                      </a:lnTo>
                      <a:lnTo>
                        <a:pt x="174" y="46"/>
                      </a:lnTo>
                      <a:lnTo>
                        <a:pt x="167" y="56"/>
                      </a:lnTo>
                      <a:lnTo>
                        <a:pt x="151" y="38"/>
                      </a:lnTo>
                      <a:lnTo>
                        <a:pt x="135" y="33"/>
                      </a:lnTo>
                      <a:lnTo>
                        <a:pt x="134" y="10"/>
                      </a:lnTo>
                      <a:lnTo>
                        <a:pt x="111" y="14"/>
                      </a:lnTo>
                      <a:lnTo>
                        <a:pt x="96" y="9"/>
                      </a:lnTo>
                      <a:lnTo>
                        <a:pt x="76" y="0"/>
                      </a:lnTo>
                    </a:path>
                  </a:pathLst>
                </a:custGeom>
                <a:solidFill>
                  <a:schemeClr val="bg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7" name="Freeform 13"/>
                <p:cNvSpPr>
                  <a:spLocks/>
                </p:cNvSpPr>
                <p:nvPr/>
              </p:nvSpPr>
              <p:spPr bwMode="auto">
                <a:xfrm>
                  <a:off x="5205" y="3408"/>
                  <a:ext cx="17" cy="21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9" y="5"/>
                    </a:cxn>
                    <a:cxn ang="0">
                      <a:pos x="7" y="10"/>
                    </a:cxn>
                    <a:cxn ang="0">
                      <a:pos x="7" y="14"/>
                    </a:cxn>
                    <a:cxn ang="0">
                      <a:pos x="16" y="17"/>
                    </a:cxn>
                    <a:cxn ang="0">
                      <a:pos x="16" y="20"/>
                    </a:cxn>
                    <a:cxn ang="0">
                      <a:pos x="9" y="17"/>
                    </a:cxn>
                    <a:cxn ang="0">
                      <a:pos x="3" y="20"/>
                    </a:cxn>
                    <a:cxn ang="0">
                      <a:pos x="0" y="17"/>
                    </a:cxn>
                    <a:cxn ang="0">
                      <a:pos x="3" y="14"/>
                    </a:cxn>
                    <a:cxn ang="0">
                      <a:pos x="0" y="10"/>
                    </a:cxn>
                    <a:cxn ang="0">
                      <a:pos x="3" y="2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17" h="21">
                      <a:moveTo>
                        <a:pt x="7" y="0"/>
                      </a:moveTo>
                      <a:lnTo>
                        <a:pt x="9" y="5"/>
                      </a:lnTo>
                      <a:lnTo>
                        <a:pt x="7" y="10"/>
                      </a:lnTo>
                      <a:lnTo>
                        <a:pt x="7" y="14"/>
                      </a:lnTo>
                      <a:lnTo>
                        <a:pt x="16" y="17"/>
                      </a:lnTo>
                      <a:lnTo>
                        <a:pt x="16" y="20"/>
                      </a:lnTo>
                      <a:lnTo>
                        <a:pt x="9" y="17"/>
                      </a:lnTo>
                      <a:lnTo>
                        <a:pt x="3" y="20"/>
                      </a:lnTo>
                      <a:lnTo>
                        <a:pt x="0" y="17"/>
                      </a:lnTo>
                      <a:lnTo>
                        <a:pt x="3" y="14"/>
                      </a:lnTo>
                      <a:lnTo>
                        <a:pt x="0" y="10"/>
                      </a:lnTo>
                      <a:lnTo>
                        <a:pt x="3" y="2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chemeClr val="bg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8" name="Freeform 14"/>
                <p:cNvSpPr>
                  <a:spLocks/>
                </p:cNvSpPr>
                <p:nvPr/>
              </p:nvSpPr>
              <p:spPr bwMode="auto">
                <a:xfrm>
                  <a:off x="5144" y="3496"/>
                  <a:ext cx="49" cy="70"/>
                </a:xfrm>
                <a:custGeom>
                  <a:avLst/>
                  <a:gdLst/>
                  <a:ahLst/>
                  <a:cxnLst>
                    <a:cxn ang="0">
                      <a:pos x="0" y="34"/>
                    </a:cxn>
                    <a:cxn ang="0">
                      <a:pos x="17" y="34"/>
                    </a:cxn>
                    <a:cxn ang="0">
                      <a:pos x="37" y="0"/>
                    </a:cxn>
                    <a:cxn ang="0">
                      <a:pos x="48" y="20"/>
                    </a:cxn>
                    <a:cxn ang="0">
                      <a:pos x="39" y="69"/>
                    </a:cxn>
                    <a:cxn ang="0">
                      <a:pos x="3" y="57"/>
                    </a:cxn>
                    <a:cxn ang="0">
                      <a:pos x="0" y="34"/>
                    </a:cxn>
                  </a:cxnLst>
                  <a:rect l="0" t="0" r="r" b="b"/>
                  <a:pathLst>
                    <a:path w="49" h="70">
                      <a:moveTo>
                        <a:pt x="0" y="34"/>
                      </a:moveTo>
                      <a:lnTo>
                        <a:pt x="17" y="34"/>
                      </a:lnTo>
                      <a:lnTo>
                        <a:pt x="37" y="0"/>
                      </a:lnTo>
                      <a:lnTo>
                        <a:pt x="48" y="20"/>
                      </a:lnTo>
                      <a:lnTo>
                        <a:pt x="39" y="69"/>
                      </a:lnTo>
                      <a:lnTo>
                        <a:pt x="3" y="57"/>
                      </a:lnTo>
                      <a:lnTo>
                        <a:pt x="0" y="34"/>
                      </a:lnTo>
                    </a:path>
                  </a:pathLst>
                </a:custGeom>
                <a:solidFill>
                  <a:schemeClr val="bg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9" name="Freeform 15"/>
                <p:cNvSpPr>
                  <a:spLocks/>
                </p:cNvSpPr>
                <p:nvPr/>
              </p:nvSpPr>
              <p:spPr bwMode="auto">
                <a:xfrm>
                  <a:off x="5241" y="3523"/>
                  <a:ext cx="84" cy="67"/>
                </a:xfrm>
                <a:custGeom>
                  <a:avLst/>
                  <a:gdLst/>
                  <a:ahLst/>
                  <a:cxnLst>
                    <a:cxn ang="0">
                      <a:pos x="5" y="15"/>
                    </a:cxn>
                    <a:cxn ang="0">
                      <a:pos x="0" y="0"/>
                    </a:cxn>
                    <a:cxn ang="0">
                      <a:pos x="27" y="6"/>
                    </a:cxn>
                    <a:cxn ang="0">
                      <a:pos x="67" y="22"/>
                    </a:cxn>
                    <a:cxn ang="0">
                      <a:pos x="67" y="34"/>
                    </a:cxn>
                    <a:cxn ang="0">
                      <a:pos x="83" y="66"/>
                    </a:cxn>
                    <a:cxn ang="0">
                      <a:pos x="52" y="36"/>
                    </a:cxn>
                    <a:cxn ang="0">
                      <a:pos x="31" y="38"/>
                    </a:cxn>
                    <a:cxn ang="0">
                      <a:pos x="5" y="15"/>
                    </a:cxn>
                  </a:cxnLst>
                  <a:rect l="0" t="0" r="r" b="b"/>
                  <a:pathLst>
                    <a:path w="84" h="67">
                      <a:moveTo>
                        <a:pt x="5" y="15"/>
                      </a:moveTo>
                      <a:lnTo>
                        <a:pt x="0" y="0"/>
                      </a:lnTo>
                      <a:lnTo>
                        <a:pt x="27" y="6"/>
                      </a:lnTo>
                      <a:lnTo>
                        <a:pt x="67" y="22"/>
                      </a:lnTo>
                      <a:lnTo>
                        <a:pt x="67" y="34"/>
                      </a:lnTo>
                      <a:lnTo>
                        <a:pt x="83" y="66"/>
                      </a:lnTo>
                      <a:lnTo>
                        <a:pt x="52" y="36"/>
                      </a:lnTo>
                      <a:lnTo>
                        <a:pt x="31" y="38"/>
                      </a:lnTo>
                      <a:lnTo>
                        <a:pt x="5" y="15"/>
                      </a:lnTo>
                    </a:path>
                  </a:pathLst>
                </a:custGeom>
                <a:solidFill>
                  <a:schemeClr val="bg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0" name="Freeform 16"/>
                <p:cNvSpPr>
                  <a:spLocks/>
                </p:cNvSpPr>
                <p:nvPr/>
              </p:nvSpPr>
              <p:spPr bwMode="auto">
                <a:xfrm>
                  <a:off x="5400" y="3660"/>
                  <a:ext cx="57" cy="73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56" y="21"/>
                    </a:cxn>
                    <a:cxn ang="0">
                      <a:pos x="11" y="72"/>
                    </a:cxn>
                    <a:cxn ang="0">
                      <a:pos x="0" y="60"/>
                    </a:cxn>
                    <a:cxn ang="0">
                      <a:pos x="32" y="28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57" h="73">
                      <a:moveTo>
                        <a:pt x="34" y="0"/>
                      </a:moveTo>
                      <a:lnTo>
                        <a:pt x="56" y="21"/>
                      </a:lnTo>
                      <a:lnTo>
                        <a:pt x="11" y="72"/>
                      </a:lnTo>
                      <a:lnTo>
                        <a:pt x="0" y="60"/>
                      </a:lnTo>
                      <a:lnTo>
                        <a:pt x="32" y="28"/>
                      </a:lnTo>
                      <a:lnTo>
                        <a:pt x="34" y="0"/>
                      </a:lnTo>
                    </a:path>
                  </a:pathLst>
                </a:custGeom>
                <a:solidFill>
                  <a:schemeClr val="bg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1" name="Freeform 17"/>
                <p:cNvSpPr>
                  <a:spLocks/>
                </p:cNvSpPr>
                <p:nvPr/>
              </p:nvSpPr>
              <p:spPr bwMode="auto">
                <a:xfrm>
                  <a:off x="4558" y="3167"/>
                  <a:ext cx="29" cy="48"/>
                </a:xfrm>
                <a:custGeom>
                  <a:avLst/>
                  <a:gdLst/>
                  <a:ahLst/>
                  <a:cxnLst>
                    <a:cxn ang="0">
                      <a:pos x="28" y="36"/>
                    </a:cxn>
                    <a:cxn ang="0">
                      <a:pos x="20" y="31"/>
                    </a:cxn>
                    <a:cxn ang="0">
                      <a:pos x="20" y="10"/>
                    </a:cxn>
                    <a:cxn ang="0">
                      <a:pos x="24" y="5"/>
                    </a:cxn>
                    <a:cxn ang="0">
                      <a:pos x="17" y="5"/>
                    </a:cxn>
                    <a:cxn ang="0">
                      <a:pos x="21" y="0"/>
                    </a:cxn>
                    <a:cxn ang="0">
                      <a:pos x="16" y="0"/>
                    </a:cxn>
                    <a:cxn ang="0">
                      <a:pos x="10" y="6"/>
                    </a:cxn>
                    <a:cxn ang="0">
                      <a:pos x="10" y="19"/>
                    </a:cxn>
                    <a:cxn ang="0">
                      <a:pos x="13" y="22"/>
                    </a:cxn>
                    <a:cxn ang="0">
                      <a:pos x="13" y="28"/>
                    </a:cxn>
                    <a:cxn ang="0">
                      <a:pos x="11" y="28"/>
                    </a:cxn>
                    <a:cxn ang="0">
                      <a:pos x="6" y="33"/>
                    </a:cxn>
                    <a:cxn ang="0">
                      <a:pos x="6" y="38"/>
                    </a:cxn>
                    <a:cxn ang="0">
                      <a:pos x="0" y="47"/>
                    </a:cxn>
                    <a:cxn ang="0">
                      <a:pos x="21" y="47"/>
                    </a:cxn>
                    <a:cxn ang="0">
                      <a:pos x="28" y="36"/>
                    </a:cxn>
                  </a:cxnLst>
                  <a:rect l="0" t="0" r="r" b="b"/>
                  <a:pathLst>
                    <a:path w="29" h="48">
                      <a:moveTo>
                        <a:pt x="28" y="36"/>
                      </a:moveTo>
                      <a:lnTo>
                        <a:pt x="20" y="31"/>
                      </a:lnTo>
                      <a:lnTo>
                        <a:pt x="20" y="10"/>
                      </a:lnTo>
                      <a:lnTo>
                        <a:pt x="24" y="5"/>
                      </a:lnTo>
                      <a:lnTo>
                        <a:pt x="17" y="5"/>
                      </a:lnTo>
                      <a:lnTo>
                        <a:pt x="21" y="0"/>
                      </a:lnTo>
                      <a:lnTo>
                        <a:pt x="16" y="0"/>
                      </a:lnTo>
                      <a:lnTo>
                        <a:pt x="10" y="6"/>
                      </a:lnTo>
                      <a:lnTo>
                        <a:pt x="10" y="19"/>
                      </a:lnTo>
                      <a:lnTo>
                        <a:pt x="13" y="22"/>
                      </a:lnTo>
                      <a:lnTo>
                        <a:pt x="13" y="28"/>
                      </a:lnTo>
                      <a:lnTo>
                        <a:pt x="11" y="28"/>
                      </a:lnTo>
                      <a:lnTo>
                        <a:pt x="6" y="33"/>
                      </a:lnTo>
                      <a:lnTo>
                        <a:pt x="6" y="38"/>
                      </a:lnTo>
                      <a:lnTo>
                        <a:pt x="0" y="47"/>
                      </a:lnTo>
                      <a:lnTo>
                        <a:pt x="21" y="47"/>
                      </a:lnTo>
                      <a:lnTo>
                        <a:pt x="28" y="36"/>
                      </a:lnTo>
                    </a:path>
                  </a:pathLst>
                </a:custGeom>
                <a:solidFill>
                  <a:schemeClr val="bg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" name="Freeform 18"/>
                <p:cNvSpPr>
                  <a:spLocks/>
                </p:cNvSpPr>
                <p:nvPr/>
              </p:nvSpPr>
              <p:spPr bwMode="auto">
                <a:xfrm>
                  <a:off x="4549" y="3183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13" y="5"/>
                    </a:cxn>
                    <a:cxn ang="0">
                      <a:pos x="16" y="5"/>
                    </a:cxn>
                    <a:cxn ang="0">
                      <a:pos x="16" y="0"/>
                    </a:cxn>
                    <a:cxn ang="0">
                      <a:pos x="10" y="0"/>
                    </a:cxn>
                    <a:cxn ang="0">
                      <a:pos x="0" y="10"/>
                    </a:cxn>
                    <a:cxn ang="0">
                      <a:pos x="0" y="16"/>
                    </a:cxn>
                    <a:cxn ang="0">
                      <a:pos x="9" y="16"/>
                    </a:cxn>
                    <a:cxn ang="0">
                      <a:pos x="13" y="11"/>
                    </a:cxn>
                    <a:cxn ang="0">
                      <a:pos x="13" y="5"/>
                    </a:cxn>
                  </a:cxnLst>
                  <a:rect l="0" t="0" r="r" b="b"/>
                  <a:pathLst>
                    <a:path w="17" h="17">
                      <a:moveTo>
                        <a:pt x="13" y="5"/>
                      </a:moveTo>
                      <a:lnTo>
                        <a:pt x="16" y="5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9" y="16"/>
                      </a:lnTo>
                      <a:lnTo>
                        <a:pt x="13" y="11"/>
                      </a:lnTo>
                      <a:lnTo>
                        <a:pt x="13" y="5"/>
                      </a:lnTo>
                    </a:path>
                  </a:pathLst>
                </a:custGeom>
                <a:solidFill>
                  <a:schemeClr val="bg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3" name="Freeform 19"/>
                <p:cNvSpPr>
                  <a:spLocks/>
                </p:cNvSpPr>
                <p:nvPr/>
              </p:nvSpPr>
              <p:spPr bwMode="auto">
                <a:xfrm>
                  <a:off x="4527" y="3155"/>
                  <a:ext cx="184" cy="155"/>
                </a:xfrm>
                <a:custGeom>
                  <a:avLst/>
                  <a:gdLst/>
                  <a:ahLst/>
                  <a:cxnLst>
                    <a:cxn ang="0">
                      <a:pos x="120" y="10"/>
                    </a:cxn>
                    <a:cxn ang="0">
                      <a:pos x="144" y="14"/>
                    </a:cxn>
                    <a:cxn ang="0">
                      <a:pos x="129" y="20"/>
                    </a:cxn>
                    <a:cxn ang="0">
                      <a:pos x="123" y="29"/>
                    </a:cxn>
                    <a:cxn ang="0">
                      <a:pos x="114" y="50"/>
                    </a:cxn>
                    <a:cxn ang="0">
                      <a:pos x="100" y="51"/>
                    </a:cxn>
                    <a:cxn ang="0">
                      <a:pos x="88" y="49"/>
                    </a:cxn>
                    <a:cxn ang="0">
                      <a:pos x="94" y="39"/>
                    </a:cxn>
                    <a:cxn ang="0">
                      <a:pos x="88" y="26"/>
                    </a:cxn>
                    <a:cxn ang="0">
                      <a:pos x="81" y="49"/>
                    </a:cxn>
                    <a:cxn ang="0">
                      <a:pos x="62" y="60"/>
                    </a:cxn>
                    <a:cxn ang="0">
                      <a:pos x="52" y="67"/>
                    </a:cxn>
                    <a:cxn ang="0">
                      <a:pos x="38" y="77"/>
                    </a:cxn>
                    <a:cxn ang="0">
                      <a:pos x="30" y="102"/>
                    </a:cxn>
                    <a:cxn ang="0">
                      <a:pos x="5" y="93"/>
                    </a:cxn>
                    <a:cxn ang="0">
                      <a:pos x="0" y="111"/>
                    </a:cxn>
                    <a:cxn ang="0">
                      <a:pos x="10" y="138"/>
                    </a:cxn>
                    <a:cxn ang="0">
                      <a:pos x="50" y="109"/>
                    </a:cxn>
                    <a:cxn ang="0">
                      <a:pos x="75" y="103"/>
                    </a:cxn>
                    <a:cxn ang="0">
                      <a:pos x="79" y="115"/>
                    </a:cxn>
                    <a:cxn ang="0">
                      <a:pos x="99" y="143"/>
                    </a:cxn>
                    <a:cxn ang="0">
                      <a:pos x="101" y="135"/>
                    </a:cxn>
                    <a:cxn ang="0">
                      <a:pos x="107" y="135"/>
                    </a:cxn>
                    <a:cxn ang="0">
                      <a:pos x="88" y="108"/>
                    </a:cxn>
                    <a:cxn ang="0">
                      <a:pos x="94" y="99"/>
                    </a:cxn>
                    <a:cxn ang="0">
                      <a:pos x="114" y="127"/>
                    </a:cxn>
                    <a:cxn ang="0">
                      <a:pos x="123" y="144"/>
                    </a:cxn>
                    <a:cxn ang="0">
                      <a:pos x="127" y="154"/>
                    </a:cxn>
                    <a:cxn ang="0">
                      <a:pos x="131" y="136"/>
                    </a:cxn>
                    <a:cxn ang="0">
                      <a:pos x="144" y="130"/>
                    </a:cxn>
                    <a:cxn ang="0">
                      <a:pos x="153" y="126"/>
                    </a:cxn>
                    <a:cxn ang="0">
                      <a:pos x="150" y="113"/>
                    </a:cxn>
                    <a:cxn ang="0">
                      <a:pos x="157" y="90"/>
                    </a:cxn>
                    <a:cxn ang="0">
                      <a:pos x="166" y="93"/>
                    </a:cxn>
                    <a:cxn ang="0">
                      <a:pos x="169" y="103"/>
                    </a:cxn>
                    <a:cxn ang="0">
                      <a:pos x="177" y="98"/>
                    </a:cxn>
                    <a:cxn ang="0">
                      <a:pos x="175" y="95"/>
                    </a:cxn>
                    <a:cxn ang="0">
                      <a:pos x="180" y="81"/>
                    </a:cxn>
                    <a:cxn ang="0">
                      <a:pos x="183" y="98"/>
                    </a:cxn>
                    <a:cxn ang="0">
                      <a:pos x="120" y="0"/>
                    </a:cxn>
                  </a:cxnLst>
                  <a:rect l="0" t="0" r="r" b="b"/>
                  <a:pathLst>
                    <a:path w="184" h="155">
                      <a:moveTo>
                        <a:pt x="120" y="0"/>
                      </a:moveTo>
                      <a:lnTo>
                        <a:pt x="120" y="10"/>
                      </a:lnTo>
                      <a:lnTo>
                        <a:pt x="124" y="14"/>
                      </a:lnTo>
                      <a:lnTo>
                        <a:pt x="144" y="14"/>
                      </a:lnTo>
                      <a:lnTo>
                        <a:pt x="144" y="20"/>
                      </a:lnTo>
                      <a:lnTo>
                        <a:pt x="129" y="20"/>
                      </a:lnTo>
                      <a:lnTo>
                        <a:pt x="129" y="37"/>
                      </a:lnTo>
                      <a:lnTo>
                        <a:pt x="123" y="29"/>
                      </a:lnTo>
                      <a:lnTo>
                        <a:pt x="123" y="40"/>
                      </a:lnTo>
                      <a:lnTo>
                        <a:pt x="114" y="50"/>
                      </a:lnTo>
                      <a:lnTo>
                        <a:pt x="109" y="44"/>
                      </a:lnTo>
                      <a:lnTo>
                        <a:pt x="100" y="51"/>
                      </a:lnTo>
                      <a:lnTo>
                        <a:pt x="99" y="49"/>
                      </a:lnTo>
                      <a:lnTo>
                        <a:pt x="88" y="49"/>
                      </a:lnTo>
                      <a:lnTo>
                        <a:pt x="94" y="42"/>
                      </a:lnTo>
                      <a:lnTo>
                        <a:pt x="94" y="39"/>
                      </a:lnTo>
                      <a:lnTo>
                        <a:pt x="88" y="34"/>
                      </a:lnTo>
                      <a:lnTo>
                        <a:pt x="88" y="26"/>
                      </a:lnTo>
                      <a:lnTo>
                        <a:pt x="81" y="34"/>
                      </a:lnTo>
                      <a:lnTo>
                        <a:pt x="81" y="49"/>
                      </a:lnTo>
                      <a:lnTo>
                        <a:pt x="73" y="49"/>
                      </a:lnTo>
                      <a:lnTo>
                        <a:pt x="62" y="60"/>
                      </a:lnTo>
                      <a:lnTo>
                        <a:pt x="58" y="60"/>
                      </a:lnTo>
                      <a:lnTo>
                        <a:pt x="52" y="67"/>
                      </a:lnTo>
                      <a:lnTo>
                        <a:pt x="30" y="67"/>
                      </a:lnTo>
                      <a:lnTo>
                        <a:pt x="38" y="77"/>
                      </a:lnTo>
                      <a:lnTo>
                        <a:pt x="38" y="93"/>
                      </a:lnTo>
                      <a:lnTo>
                        <a:pt x="30" y="102"/>
                      </a:lnTo>
                      <a:lnTo>
                        <a:pt x="22" y="93"/>
                      </a:lnTo>
                      <a:lnTo>
                        <a:pt x="5" y="93"/>
                      </a:lnTo>
                      <a:lnTo>
                        <a:pt x="5" y="104"/>
                      </a:lnTo>
                      <a:lnTo>
                        <a:pt x="0" y="111"/>
                      </a:lnTo>
                      <a:lnTo>
                        <a:pt x="0" y="126"/>
                      </a:lnTo>
                      <a:lnTo>
                        <a:pt x="10" y="138"/>
                      </a:lnTo>
                      <a:lnTo>
                        <a:pt x="26" y="138"/>
                      </a:lnTo>
                      <a:lnTo>
                        <a:pt x="50" y="109"/>
                      </a:lnTo>
                      <a:lnTo>
                        <a:pt x="72" y="109"/>
                      </a:lnTo>
                      <a:lnTo>
                        <a:pt x="75" y="103"/>
                      </a:lnTo>
                      <a:lnTo>
                        <a:pt x="80" y="109"/>
                      </a:lnTo>
                      <a:lnTo>
                        <a:pt x="79" y="115"/>
                      </a:lnTo>
                      <a:lnTo>
                        <a:pt x="99" y="135"/>
                      </a:lnTo>
                      <a:lnTo>
                        <a:pt x="99" y="143"/>
                      </a:lnTo>
                      <a:lnTo>
                        <a:pt x="104" y="140"/>
                      </a:lnTo>
                      <a:lnTo>
                        <a:pt x="101" y="135"/>
                      </a:lnTo>
                      <a:lnTo>
                        <a:pt x="104" y="132"/>
                      </a:lnTo>
                      <a:lnTo>
                        <a:pt x="107" y="135"/>
                      </a:lnTo>
                      <a:lnTo>
                        <a:pt x="109" y="134"/>
                      </a:lnTo>
                      <a:lnTo>
                        <a:pt x="88" y="108"/>
                      </a:lnTo>
                      <a:lnTo>
                        <a:pt x="88" y="99"/>
                      </a:lnTo>
                      <a:lnTo>
                        <a:pt x="94" y="99"/>
                      </a:lnTo>
                      <a:lnTo>
                        <a:pt x="94" y="104"/>
                      </a:lnTo>
                      <a:lnTo>
                        <a:pt x="114" y="127"/>
                      </a:lnTo>
                      <a:lnTo>
                        <a:pt x="114" y="134"/>
                      </a:lnTo>
                      <a:lnTo>
                        <a:pt x="123" y="144"/>
                      </a:lnTo>
                      <a:lnTo>
                        <a:pt x="121" y="146"/>
                      </a:lnTo>
                      <a:lnTo>
                        <a:pt x="127" y="154"/>
                      </a:lnTo>
                      <a:lnTo>
                        <a:pt x="137" y="143"/>
                      </a:lnTo>
                      <a:lnTo>
                        <a:pt x="131" y="136"/>
                      </a:lnTo>
                      <a:lnTo>
                        <a:pt x="137" y="130"/>
                      </a:lnTo>
                      <a:lnTo>
                        <a:pt x="144" y="130"/>
                      </a:lnTo>
                      <a:lnTo>
                        <a:pt x="148" y="126"/>
                      </a:lnTo>
                      <a:lnTo>
                        <a:pt x="153" y="126"/>
                      </a:lnTo>
                      <a:lnTo>
                        <a:pt x="147" y="117"/>
                      </a:lnTo>
                      <a:lnTo>
                        <a:pt x="150" y="113"/>
                      </a:lnTo>
                      <a:lnTo>
                        <a:pt x="150" y="98"/>
                      </a:lnTo>
                      <a:lnTo>
                        <a:pt x="157" y="90"/>
                      </a:lnTo>
                      <a:lnTo>
                        <a:pt x="160" y="93"/>
                      </a:lnTo>
                      <a:lnTo>
                        <a:pt x="166" y="93"/>
                      </a:lnTo>
                      <a:lnTo>
                        <a:pt x="163" y="97"/>
                      </a:lnTo>
                      <a:lnTo>
                        <a:pt x="169" y="103"/>
                      </a:lnTo>
                      <a:lnTo>
                        <a:pt x="172" y="98"/>
                      </a:lnTo>
                      <a:lnTo>
                        <a:pt x="177" y="98"/>
                      </a:lnTo>
                      <a:lnTo>
                        <a:pt x="177" y="95"/>
                      </a:lnTo>
                      <a:lnTo>
                        <a:pt x="175" y="95"/>
                      </a:lnTo>
                      <a:lnTo>
                        <a:pt x="171" y="93"/>
                      </a:lnTo>
                      <a:lnTo>
                        <a:pt x="180" y="81"/>
                      </a:lnTo>
                      <a:lnTo>
                        <a:pt x="180" y="98"/>
                      </a:lnTo>
                      <a:lnTo>
                        <a:pt x="183" y="98"/>
                      </a:lnTo>
                      <a:lnTo>
                        <a:pt x="183" y="0"/>
                      </a:lnTo>
                      <a:lnTo>
                        <a:pt x="120" y="0"/>
                      </a:lnTo>
                    </a:path>
                  </a:pathLst>
                </a:custGeom>
                <a:solidFill>
                  <a:schemeClr val="bg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" name="Freeform 20"/>
                <p:cNvSpPr>
                  <a:spLocks/>
                </p:cNvSpPr>
                <p:nvPr/>
              </p:nvSpPr>
              <p:spPr bwMode="auto">
                <a:xfrm>
                  <a:off x="4605" y="2991"/>
                  <a:ext cx="782" cy="553"/>
                </a:xfrm>
                <a:custGeom>
                  <a:avLst/>
                  <a:gdLst/>
                  <a:ahLst/>
                  <a:cxnLst>
                    <a:cxn ang="0">
                      <a:pos x="22" y="145"/>
                    </a:cxn>
                    <a:cxn ang="0">
                      <a:pos x="71" y="96"/>
                    </a:cxn>
                    <a:cxn ang="0">
                      <a:pos x="101" y="130"/>
                    </a:cxn>
                    <a:cxn ang="0">
                      <a:pos x="84" y="128"/>
                    </a:cxn>
                    <a:cxn ang="0">
                      <a:pos x="155" y="123"/>
                    </a:cxn>
                    <a:cxn ang="0">
                      <a:pos x="172" y="79"/>
                    </a:cxn>
                    <a:cxn ang="0">
                      <a:pos x="172" y="89"/>
                    </a:cxn>
                    <a:cxn ang="0">
                      <a:pos x="160" y="123"/>
                    </a:cxn>
                    <a:cxn ang="0">
                      <a:pos x="216" y="95"/>
                    </a:cxn>
                    <a:cxn ang="0">
                      <a:pos x="330" y="16"/>
                    </a:cxn>
                    <a:cxn ang="0">
                      <a:pos x="412" y="20"/>
                    </a:cxn>
                    <a:cxn ang="0">
                      <a:pos x="503" y="10"/>
                    </a:cxn>
                    <a:cxn ang="0">
                      <a:pos x="602" y="51"/>
                    </a:cxn>
                    <a:cxn ang="0">
                      <a:pos x="718" y="65"/>
                    </a:cxn>
                    <a:cxn ang="0">
                      <a:pos x="775" y="112"/>
                    </a:cxn>
                    <a:cxn ang="0">
                      <a:pos x="731" y="148"/>
                    </a:cxn>
                    <a:cxn ang="0">
                      <a:pos x="707" y="194"/>
                    </a:cxn>
                    <a:cxn ang="0">
                      <a:pos x="678" y="196"/>
                    </a:cxn>
                    <a:cxn ang="0">
                      <a:pos x="687" y="132"/>
                    </a:cxn>
                    <a:cxn ang="0">
                      <a:pos x="650" y="166"/>
                    </a:cxn>
                    <a:cxn ang="0">
                      <a:pos x="623" y="196"/>
                    </a:cxn>
                    <a:cxn ang="0">
                      <a:pos x="632" y="228"/>
                    </a:cxn>
                    <a:cxn ang="0">
                      <a:pos x="600" y="276"/>
                    </a:cxn>
                    <a:cxn ang="0">
                      <a:pos x="605" y="315"/>
                    </a:cxn>
                    <a:cxn ang="0">
                      <a:pos x="602" y="296"/>
                    </a:cxn>
                    <a:cxn ang="0">
                      <a:pos x="572" y="299"/>
                    </a:cxn>
                    <a:cxn ang="0">
                      <a:pos x="594" y="356"/>
                    </a:cxn>
                    <a:cxn ang="0">
                      <a:pos x="539" y="423"/>
                    </a:cxn>
                    <a:cxn ang="0">
                      <a:pos x="524" y="442"/>
                    </a:cxn>
                    <a:cxn ang="0">
                      <a:pos x="504" y="507"/>
                    </a:cxn>
                    <a:cxn ang="0">
                      <a:pos x="477" y="508"/>
                    </a:cxn>
                    <a:cxn ang="0">
                      <a:pos x="510" y="552"/>
                    </a:cxn>
                    <a:cxn ang="0">
                      <a:pos x="455" y="449"/>
                    </a:cxn>
                    <a:cxn ang="0">
                      <a:pos x="391" y="428"/>
                    </a:cxn>
                    <a:cxn ang="0">
                      <a:pos x="361" y="495"/>
                    </a:cxn>
                    <a:cxn ang="0">
                      <a:pos x="338" y="530"/>
                    </a:cxn>
                    <a:cxn ang="0">
                      <a:pos x="298" y="425"/>
                    </a:cxn>
                    <a:cxn ang="0">
                      <a:pos x="267" y="436"/>
                    </a:cxn>
                    <a:cxn ang="0">
                      <a:pos x="241" y="391"/>
                    </a:cxn>
                    <a:cxn ang="0">
                      <a:pos x="160" y="366"/>
                    </a:cxn>
                    <a:cxn ang="0">
                      <a:pos x="188" y="414"/>
                    </a:cxn>
                    <a:cxn ang="0">
                      <a:pos x="167" y="445"/>
                    </a:cxn>
                    <a:cxn ang="0">
                      <a:pos x="136" y="434"/>
                    </a:cxn>
                    <a:cxn ang="0">
                      <a:pos x="85" y="355"/>
                    </a:cxn>
                    <a:cxn ang="0">
                      <a:pos x="106" y="310"/>
                    </a:cxn>
                    <a:cxn ang="0">
                      <a:pos x="119" y="276"/>
                    </a:cxn>
                    <a:cxn ang="0">
                      <a:pos x="106" y="162"/>
                    </a:cxn>
                    <a:cxn ang="0">
                      <a:pos x="61" y="138"/>
                    </a:cxn>
                    <a:cxn ang="0">
                      <a:pos x="39" y="150"/>
                    </a:cxn>
                    <a:cxn ang="0">
                      <a:pos x="0" y="162"/>
                    </a:cxn>
                  </a:cxnLst>
                  <a:rect l="0" t="0" r="r" b="b"/>
                  <a:pathLst>
                    <a:path w="782" h="553">
                      <a:moveTo>
                        <a:pt x="0" y="162"/>
                      </a:moveTo>
                      <a:lnTo>
                        <a:pt x="22" y="145"/>
                      </a:lnTo>
                      <a:lnTo>
                        <a:pt x="44" y="112"/>
                      </a:lnTo>
                      <a:lnTo>
                        <a:pt x="71" y="96"/>
                      </a:lnTo>
                      <a:lnTo>
                        <a:pt x="98" y="115"/>
                      </a:lnTo>
                      <a:lnTo>
                        <a:pt x="101" y="130"/>
                      </a:lnTo>
                      <a:lnTo>
                        <a:pt x="95" y="130"/>
                      </a:lnTo>
                      <a:lnTo>
                        <a:pt x="84" y="128"/>
                      </a:lnTo>
                      <a:lnTo>
                        <a:pt x="98" y="145"/>
                      </a:lnTo>
                      <a:lnTo>
                        <a:pt x="155" y="123"/>
                      </a:lnTo>
                      <a:lnTo>
                        <a:pt x="147" y="107"/>
                      </a:lnTo>
                      <a:lnTo>
                        <a:pt x="172" y="79"/>
                      </a:lnTo>
                      <a:lnTo>
                        <a:pt x="188" y="79"/>
                      </a:lnTo>
                      <a:lnTo>
                        <a:pt x="172" y="89"/>
                      </a:lnTo>
                      <a:lnTo>
                        <a:pt x="160" y="109"/>
                      </a:lnTo>
                      <a:lnTo>
                        <a:pt x="160" y="123"/>
                      </a:lnTo>
                      <a:lnTo>
                        <a:pt x="183" y="138"/>
                      </a:lnTo>
                      <a:lnTo>
                        <a:pt x="216" y="95"/>
                      </a:lnTo>
                      <a:lnTo>
                        <a:pt x="330" y="45"/>
                      </a:lnTo>
                      <a:lnTo>
                        <a:pt x="330" y="16"/>
                      </a:lnTo>
                      <a:lnTo>
                        <a:pt x="382" y="5"/>
                      </a:lnTo>
                      <a:lnTo>
                        <a:pt x="412" y="20"/>
                      </a:lnTo>
                      <a:lnTo>
                        <a:pt x="481" y="0"/>
                      </a:lnTo>
                      <a:lnTo>
                        <a:pt x="503" y="10"/>
                      </a:lnTo>
                      <a:lnTo>
                        <a:pt x="549" y="61"/>
                      </a:lnTo>
                      <a:lnTo>
                        <a:pt x="602" y="51"/>
                      </a:lnTo>
                      <a:lnTo>
                        <a:pt x="635" y="69"/>
                      </a:lnTo>
                      <a:lnTo>
                        <a:pt x="718" y="65"/>
                      </a:lnTo>
                      <a:lnTo>
                        <a:pt x="781" y="84"/>
                      </a:lnTo>
                      <a:lnTo>
                        <a:pt x="775" y="112"/>
                      </a:lnTo>
                      <a:lnTo>
                        <a:pt x="722" y="130"/>
                      </a:lnTo>
                      <a:lnTo>
                        <a:pt x="731" y="148"/>
                      </a:lnTo>
                      <a:lnTo>
                        <a:pt x="708" y="158"/>
                      </a:lnTo>
                      <a:lnTo>
                        <a:pt x="707" y="194"/>
                      </a:lnTo>
                      <a:lnTo>
                        <a:pt x="686" y="218"/>
                      </a:lnTo>
                      <a:lnTo>
                        <a:pt x="678" y="196"/>
                      </a:lnTo>
                      <a:lnTo>
                        <a:pt x="689" y="175"/>
                      </a:lnTo>
                      <a:lnTo>
                        <a:pt x="687" y="132"/>
                      </a:lnTo>
                      <a:lnTo>
                        <a:pt x="666" y="154"/>
                      </a:lnTo>
                      <a:lnTo>
                        <a:pt x="650" y="166"/>
                      </a:lnTo>
                      <a:lnTo>
                        <a:pt x="634" y="147"/>
                      </a:lnTo>
                      <a:lnTo>
                        <a:pt x="623" y="196"/>
                      </a:lnTo>
                      <a:lnTo>
                        <a:pt x="635" y="196"/>
                      </a:lnTo>
                      <a:lnTo>
                        <a:pt x="632" y="228"/>
                      </a:lnTo>
                      <a:lnTo>
                        <a:pt x="618" y="263"/>
                      </a:lnTo>
                      <a:lnTo>
                        <a:pt x="600" y="276"/>
                      </a:lnTo>
                      <a:lnTo>
                        <a:pt x="615" y="299"/>
                      </a:lnTo>
                      <a:lnTo>
                        <a:pt x="605" y="315"/>
                      </a:lnTo>
                      <a:lnTo>
                        <a:pt x="602" y="301"/>
                      </a:lnTo>
                      <a:lnTo>
                        <a:pt x="602" y="296"/>
                      </a:lnTo>
                      <a:lnTo>
                        <a:pt x="590" y="288"/>
                      </a:lnTo>
                      <a:lnTo>
                        <a:pt x="572" y="299"/>
                      </a:lnTo>
                      <a:lnTo>
                        <a:pt x="588" y="337"/>
                      </a:lnTo>
                      <a:lnTo>
                        <a:pt x="594" y="356"/>
                      </a:lnTo>
                      <a:lnTo>
                        <a:pt x="574" y="408"/>
                      </a:lnTo>
                      <a:lnTo>
                        <a:pt x="539" y="423"/>
                      </a:lnTo>
                      <a:lnTo>
                        <a:pt x="509" y="420"/>
                      </a:lnTo>
                      <a:lnTo>
                        <a:pt x="524" y="442"/>
                      </a:lnTo>
                      <a:lnTo>
                        <a:pt x="525" y="472"/>
                      </a:lnTo>
                      <a:lnTo>
                        <a:pt x="504" y="507"/>
                      </a:lnTo>
                      <a:lnTo>
                        <a:pt x="480" y="488"/>
                      </a:lnTo>
                      <a:lnTo>
                        <a:pt x="477" y="508"/>
                      </a:lnTo>
                      <a:lnTo>
                        <a:pt x="495" y="526"/>
                      </a:lnTo>
                      <a:lnTo>
                        <a:pt x="510" y="552"/>
                      </a:lnTo>
                      <a:lnTo>
                        <a:pt x="485" y="536"/>
                      </a:lnTo>
                      <a:lnTo>
                        <a:pt x="455" y="449"/>
                      </a:lnTo>
                      <a:lnTo>
                        <a:pt x="418" y="426"/>
                      </a:lnTo>
                      <a:lnTo>
                        <a:pt x="391" y="428"/>
                      </a:lnTo>
                      <a:lnTo>
                        <a:pt x="356" y="477"/>
                      </a:lnTo>
                      <a:lnTo>
                        <a:pt x="361" y="495"/>
                      </a:lnTo>
                      <a:lnTo>
                        <a:pt x="349" y="530"/>
                      </a:lnTo>
                      <a:lnTo>
                        <a:pt x="338" y="530"/>
                      </a:lnTo>
                      <a:lnTo>
                        <a:pt x="298" y="457"/>
                      </a:lnTo>
                      <a:lnTo>
                        <a:pt x="298" y="425"/>
                      </a:lnTo>
                      <a:lnTo>
                        <a:pt x="290" y="437"/>
                      </a:lnTo>
                      <a:lnTo>
                        <a:pt x="267" y="436"/>
                      </a:lnTo>
                      <a:lnTo>
                        <a:pt x="276" y="416"/>
                      </a:lnTo>
                      <a:lnTo>
                        <a:pt x="241" y="391"/>
                      </a:lnTo>
                      <a:lnTo>
                        <a:pt x="197" y="391"/>
                      </a:lnTo>
                      <a:lnTo>
                        <a:pt x="160" y="366"/>
                      </a:lnTo>
                      <a:lnTo>
                        <a:pt x="157" y="391"/>
                      </a:lnTo>
                      <a:lnTo>
                        <a:pt x="188" y="414"/>
                      </a:lnTo>
                      <a:lnTo>
                        <a:pt x="199" y="414"/>
                      </a:lnTo>
                      <a:lnTo>
                        <a:pt x="167" y="445"/>
                      </a:lnTo>
                      <a:lnTo>
                        <a:pt x="136" y="452"/>
                      </a:lnTo>
                      <a:lnTo>
                        <a:pt x="136" y="434"/>
                      </a:lnTo>
                      <a:lnTo>
                        <a:pt x="91" y="372"/>
                      </a:lnTo>
                      <a:lnTo>
                        <a:pt x="85" y="355"/>
                      </a:lnTo>
                      <a:lnTo>
                        <a:pt x="109" y="335"/>
                      </a:lnTo>
                      <a:lnTo>
                        <a:pt x="106" y="310"/>
                      </a:lnTo>
                      <a:lnTo>
                        <a:pt x="106" y="282"/>
                      </a:lnTo>
                      <a:lnTo>
                        <a:pt x="119" y="276"/>
                      </a:lnTo>
                      <a:lnTo>
                        <a:pt x="106" y="263"/>
                      </a:lnTo>
                      <a:lnTo>
                        <a:pt x="106" y="162"/>
                      </a:lnTo>
                      <a:lnTo>
                        <a:pt x="43" y="162"/>
                      </a:lnTo>
                      <a:lnTo>
                        <a:pt x="61" y="138"/>
                      </a:lnTo>
                      <a:lnTo>
                        <a:pt x="60" y="130"/>
                      </a:lnTo>
                      <a:lnTo>
                        <a:pt x="39" y="150"/>
                      </a:lnTo>
                      <a:lnTo>
                        <a:pt x="32" y="162"/>
                      </a:lnTo>
                      <a:lnTo>
                        <a:pt x="0" y="162"/>
                      </a:lnTo>
                    </a:path>
                  </a:pathLst>
                </a:custGeom>
                <a:solidFill>
                  <a:schemeClr val="bg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" name="Freeform 21"/>
                <p:cNvSpPr>
                  <a:spLocks/>
                </p:cNvSpPr>
                <p:nvPr/>
              </p:nvSpPr>
              <p:spPr bwMode="auto">
                <a:xfrm>
                  <a:off x="5221" y="3217"/>
                  <a:ext cx="68" cy="113"/>
                </a:xfrm>
                <a:custGeom>
                  <a:avLst/>
                  <a:gdLst/>
                  <a:ahLst/>
                  <a:cxnLst>
                    <a:cxn ang="0">
                      <a:pos x="45" y="0"/>
                    </a:cxn>
                    <a:cxn ang="0">
                      <a:pos x="45" y="14"/>
                    </a:cxn>
                    <a:cxn ang="0">
                      <a:pos x="39" y="23"/>
                    </a:cxn>
                    <a:cxn ang="0">
                      <a:pos x="41" y="38"/>
                    </a:cxn>
                    <a:cxn ang="0">
                      <a:pos x="33" y="58"/>
                    </a:cxn>
                    <a:cxn ang="0">
                      <a:pos x="22" y="77"/>
                    </a:cxn>
                    <a:cxn ang="0">
                      <a:pos x="5" y="89"/>
                    </a:cxn>
                    <a:cxn ang="0">
                      <a:pos x="0" y="110"/>
                    </a:cxn>
                    <a:cxn ang="0">
                      <a:pos x="7" y="112"/>
                    </a:cxn>
                    <a:cxn ang="0">
                      <a:pos x="7" y="92"/>
                    </a:cxn>
                    <a:cxn ang="0">
                      <a:pos x="31" y="91"/>
                    </a:cxn>
                    <a:cxn ang="0">
                      <a:pos x="49" y="78"/>
                    </a:cxn>
                    <a:cxn ang="0">
                      <a:pos x="49" y="51"/>
                    </a:cxn>
                    <a:cxn ang="0">
                      <a:pos x="55" y="41"/>
                    </a:cxn>
                    <a:cxn ang="0">
                      <a:pos x="46" y="24"/>
                    </a:cxn>
                    <a:cxn ang="0">
                      <a:pos x="59" y="19"/>
                    </a:cxn>
                    <a:cxn ang="0">
                      <a:pos x="67" y="5"/>
                    </a:cxn>
                    <a:cxn ang="0">
                      <a:pos x="49" y="7"/>
                    </a:cxn>
                    <a:cxn ang="0">
                      <a:pos x="45" y="0"/>
                    </a:cxn>
                  </a:cxnLst>
                  <a:rect l="0" t="0" r="r" b="b"/>
                  <a:pathLst>
                    <a:path w="68" h="113">
                      <a:moveTo>
                        <a:pt x="45" y="0"/>
                      </a:moveTo>
                      <a:lnTo>
                        <a:pt x="45" y="14"/>
                      </a:lnTo>
                      <a:lnTo>
                        <a:pt x="39" y="23"/>
                      </a:lnTo>
                      <a:lnTo>
                        <a:pt x="41" y="38"/>
                      </a:lnTo>
                      <a:lnTo>
                        <a:pt x="33" y="58"/>
                      </a:lnTo>
                      <a:lnTo>
                        <a:pt x="22" y="77"/>
                      </a:lnTo>
                      <a:lnTo>
                        <a:pt x="5" y="89"/>
                      </a:lnTo>
                      <a:lnTo>
                        <a:pt x="0" y="110"/>
                      </a:lnTo>
                      <a:lnTo>
                        <a:pt x="7" y="112"/>
                      </a:lnTo>
                      <a:lnTo>
                        <a:pt x="7" y="92"/>
                      </a:lnTo>
                      <a:lnTo>
                        <a:pt x="31" y="91"/>
                      </a:lnTo>
                      <a:lnTo>
                        <a:pt x="49" y="78"/>
                      </a:lnTo>
                      <a:lnTo>
                        <a:pt x="49" y="51"/>
                      </a:lnTo>
                      <a:lnTo>
                        <a:pt x="55" y="41"/>
                      </a:lnTo>
                      <a:lnTo>
                        <a:pt x="46" y="24"/>
                      </a:lnTo>
                      <a:lnTo>
                        <a:pt x="59" y="19"/>
                      </a:lnTo>
                      <a:lnTo>
                        <a:pt x="67" y="5"/>
                      </a:lnTo>
                      <a:lnTo>
                        <a:pt x="49" y="7"/>
                      </a:lnTo>
                      <a:lnTo>
                        <a:pt x="45" y="0"/>
                      </a:lnTo>
                    </a:path>
                  </a:pathLst>
                </a:custGeom>
                <a:solidFill>
                  <a:schemeClr val="bg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" name="Freeform 22"/>
                <p:cNvSpPr>
                  <a:spLocks/>
                </p:cNvSpPr>
                <p:nvPr/>
              </p:nvSpPr>
              <p:spPr bwMode="auto">
                <a:xfrm>
                  <a:off x="4967" y="3518"/>
                  <a:ext cx="17" cy="26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0" y="11"/>
                    </a:cxn>
                    <a:cxn ang="0">
                      <a:pos x="5" y="25"/>
                    </a:cxn>
                    <a:cxn ang="0">
                      <a:pos x="16" y="15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17" h="26">
                      <a:moveTo>
                        <a:pt x="8" y="0"/>
                      </a:moveTo>
                      <a:lnTo>
                        <a:pt x="0" y="11"/>
                      </a:lnTo>
                      <a:lnTo>
                        <a:pt x="5" y="25"/>
                      </a:lnTo>
                      <a:lnTo>
                        <a:pt x="16" y="15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chemeClr val="bg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7" name="Freeform 23"/>
                <p:cNvSpPr>
                  <a:spLocks/>
                </p:cNvSpPr>
                <p:nvPr/>
              </p:nvSpPr>
              <p:spPr bwMode="auto">
                <a:xfrm>
                  <a:off x="5069" y="3545"/>
                  <a:ext cx="158" cy="6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3" y="5"/>
                    </a:cxn>
                    <a:cxn ang="0">
                      <a:pos x="58" y="29"/>
                    </a:cxn>
                    <a:cxn ang="0">
                      <a:pos x="53" y="43"/>
                    </a:cxn>
                    <a:cxn ang="0">
                      <a:pos x="82" y="55"/>
                    </a:cxn>
                    <a:cxn ang="0">
                      <a:pos x="157" y="55"/>
                    </a:cxn>
                    <a:cxn ang="0">
                      <a:pos x="75" y="67"/>
                    </a:cxn>
                    <a:cxn ang="0">
                      <a:pos x="53" y="43"/>
                    </a:cxn>
                    <a:cxn ang="0">
                      <a:pos x="32" y="3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8" h="68">
                      <a:moveTo>
                        <a:pt x="0" y="0"/>
                      </a:moveTo>
                      <a:lnTo>
                        <a:pt x="23" y="5"/>
                      </a:lnTo>
                      <a:lnTo>
                        <a:pt x="58" y="29"/>
                      </a:lnTo>
                      <a:lnTo>
                        <a:pt x="53" y="43"/>
                      </a:lnTo>
                      <a:lnTo>
                        <a:pt x="82" y="55"/>
                      </a:lnTo>
                      <a:lnTo>
                        <a:pt x="157" y="55"/>
                      </a:lnTo>
                      <a:lnTo>
                        <a:pt x="75" y="67"/>
                      </a:lnTo>
                      <a:lnTo>
                        <a:pt x="53" y="43"/>
                      </a:lnTo>
                      <a:lnTo>
                        <a:pt x="32" y="3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" name="Freeform 24"/>
                <p:cNvSpPr>
                  <a:spLocks/>
                </p:cNvSpPr>
                <p:nvPr/>
              </p:nvSpPr>
              <p:spPr bwMode="auto">
                <a:xfrm>
                  <a:off x="5195" y="3601"/>
                  <a:ext cx="169" cy="159"/>
                </a:xfrm>
                <a:custGeom>
                  <a:avLst/>
                  <a:gdLst/>
                  <a:ahLst/>
                  <a:cxnLst>
                    <a:cxn ang="0">
                      <a:pos x="135" y="155"/>
                    </a:cxn>
                    <a:cxn ang="0">
                      <a:pos x="127" y="152"/>
                    </a:cxn>
                    <a:cxn ang="0">
                      <a:pos x="110" y="134"/>
                    </a:cxn>
                    <a:cxn ang="0">
                      <a:pos x="92" y="130"/>
                    </a:cxn>
                    <a:cxn ang="0">
                      <a:pos x="88" y="119"/>
                    </a:cxn>
                    <a:cxn ang="0">
                      <a:pos x="78" y="111"/>
                    </a:cxn>
                    <a:cxn ang="0">
                      <a:pos x="62" y="111"/>
                    </a:cxn>
                    <a:cxn ang="0">
                      <a:pos x="44" y="118"/>
                    </a:cxn>
                    <a:cxn ang="0">
                      <a:pos x="28" y="121"/>
                    </a:cxn>
                    <a:cxn ang="0">
                      <a:pos x="10" y="121"/>
                    </a:cxn>
                    <a:cxn ang="0">
                      <a:pos x="10" y="109"/>
                    </a:cxn>
                    <a:cxn ang="0">
                      <a:pos x="3" y="91"/>
                    </a:cxn>
                    <a:cxn ang="0">
                      <a:pos x="2" y="81"/>
                    </a:cxn>
                    <a:cxn ang="0">
                      <a:pos x="2" y="56"/>
                    </a:cxn>
                    <a:cxn ang="0">
                      <a:pos x="31" y="43"/>
                    </a:cxn>
                    <a:cxn ang="0">
                      <a:pos x="34" y="29"/>
                    </a:cxn>
                    <a:cxn ang="0">
                      <a:pos x="40" y="30"/>
                    </a:cxn>
                    <a:cxn ang="0">
                      <a:pos x="55" y="15"/>
                    </a:cxn>
                    <a:cxn ang="0">
                      <a:pos x="70" y="17"/>
                    </a:cxn>
                    <a:cxn ang="0">
                      <a:pos x="80" y="7"/>
                    </a:cxn>
                    <a:cxn ang="0">
                      <a:pos x="89" y="5"/>
                    </a:cxn>
                    <a:cxn ang="0">
                      <a:pos x="103" y="24"/>
                    </a:cxn>
                    <a:cxn ang="0">
                      <a:pos x="116" y="30"/>
                    </a:cxn>
                    <a:cxn ang="0">
                      <a:pos x="117" y="11"/>
                    </a:cxn>
                    <a:cxn ang="0">
                      <a:pos x="122" y="0"/>
                    </a:cxn>
                    <a:cxn ang="0">
                      <a:pos x="132" y="15"/>
                    </a:cxn>
                    <a:cxn ang="0">
                      <a:pos x="140" y="43"/>
                    </a:cxn>
                    <a:cxn ang="0">
                      <a:pos x="156" y="59"/>
                    </a:cxn>
                    <a:cxn ang="0">
                      <a:pos x="165" y="72"/>
                    </a:cxn>
                    <a:cxn ang="0">
                      <a:pos x="168" y="95"/>
                    </a:cxn>
                    <a:cxn ang="0">
                      <a:pos x="157" y="121"/>
                    </a:cxn>
                    <a:cxn ang="0">
                      <a:pos x="155" y="145"/>
                    </a:cxn>
                    <a:cxn ang="0">
                      <a:pos x="140" y="154"/>
                    </a:cxn>
                  </a:cxnLst>
                  <a:rect l="0" t="0" r="r" b="b"/>
                  <a:pathLst>
                    <a:path w="169" h="159">
                      <a:moveTo>
                        <a:pt x="140" y="154"/>
                      </a:moveTo>
                      <a:lnTo>
                        <a:pt x="135" y="155"/>
                      </a:lnTo>
                      <a:lnTo>
                        <a:pt x="132" y="158"/>
                      </a:lnTo>
                      <a:lnTo>
                        <a:pt x="127" y="152"/>
                      </a:lnTo>
                      <a:lnTo>
                        <a:pt x="112" y="145"/>
                      </a:lnTo>
                      <a:lnTo>
                        <a:pt x="110" y="134"/>
                      </a:lnTo>
                      <a:lnTo>
                        <a:pt x="105" y="130"/>
                      </a:lnTo>
                      <a:lnTo>
                        <a:pt x="92" y="130"/>
                      </a:lnTo>
                      <a:lnTo>
                        <a:pt x="92" y="122"/>
                      </a:lnTo>
                      <a:lnTo>
                        <a:pt x="88" y="119"/>
                      </a:lnTo>
                      <a:lnTo>
                        <a:pt x="87" y="112"/>
                      </a:lnTo>
                      <a:lnTo>
                        <a:pt x="78" y="111"/>
                      </a:lnTo>
                      <a:lnTo>
                        <a:pt x="70" y="109"/>
                      </a:lnTo>
                      <a:lnTo>
                        <a:pt x="62" y="111"/>
                      </a:lnTo>
                      <a:lnTo>
                        <a:pt x="62" y="112"/>
                      </a:lnTo>
                      <a:lnTo>
                        <a:pt x="44" y="118"/>
                      </a:lnTo>
                      <a:lnTo>
                        <a:pt x="44" y="121"/>
                      </a:lnTo>
                      <a:lnTo>
                        <a:pt x="28" y="121"/>
                      </a:lnTo>
                      <a:lnTo>
                        <a:pt x="20" y="126"/>
                      </a:lnTo>
                      <a:lnTo>
                        <a:pt x="10" y="121"/>
                      </a:lnTo>
                      <a:lnTo>
                        <a:pt x="10" y="119"/>
                      </a:lnTo>
                      <a:lnTo>
                        <a:pt x="10" y="109"/>
                      </a:lnTo>
                      <a:lnTo>
                        <a:pt x="7" y="99"/>
                      </a:lnTo>
                      <a:lnTo>
                        <a:pt x="3" y="91"/>
                      </a:lnTo>
                      <a:lnTo>
                        <a:pt x="5" y="84"/>
                      </a:lnTo>
                      <a:lnTo>
                        <a:pt x="2" y="81"/>
                      </a:lnTo>
                      <a:lnTo>
                        <a:pt x="0" y="66"/>
                      </a:lnTo>
                      <a:lnTo>
                        <a:pt x="2" y="56"/>
                      </a:lnTo>
                      <a:lnTo>
                        <a:pt x="11" y="48"/>
                      </a:lnTo>
                      <a:lnTo>
                        <a:pt x="31" y="43"/>
                      </a:lnTo>
                      <a:lnTo>
                        <a:pt x="36" y="36"/>
                      </a:lnTo>
                      <a:lnTo>
                        <a:pt x="34" y="29"/>
                      </a:lnTo>
                      <a:lnTo>
                        <a:pt x="39" y="27"/>
                      </a:lnTo>
                      <a:lnTo>
                        <a:pt x="40" y="30"/>
                      </a:lnTo>
                      <a:lnTo>
                        <a:pt x="42" y="25"/>
                      </a:lnTo>
                      <a:lnTo>
                        <a:pt x="55" y="15"/>
                      </a:lnTo>
                      <a:lnTo>
                        <a:pt x="62" y="20"/>
                      </a:lnTo>
                      <a:lnTo>
                        <a:pt x="70" y="17"/>
                      </a:lnTo>
                      <a:lnTo>
                        <a:pt x="72" y="9"/>
                      </a:lnTo>
                      <a:lnTo>
                        <a:pt x="80" y="7"/>
                      </a:lnTo>
                      <a:lnTo>
                        <a:pt x="78" y="1"/>
                      </a:lnTo>
                      <a:lnTo>
                        <a:pt x="89" y="5"/>
                      </a:lnTo>
                      <a:lnTo>
                        <a:pt x="98" y="3"/>
                      </a:lnTo>
                      <a:lnTo>
                        <a:pt x="103" y="24"/>
                      </a:lnTo>
                      <a:lnTo>
                        <a:pt x="110" y="30"/>
                      </a:lnTo>
                      <a:lnTo>
                        <a:pt x="116" y="30"/>
                      </a:lnTo>
                      <a:lnTo>
                        <a:pt x="119" y="17"/>
                      </a:lnTo>
                      <a:lnTo>
                        <a:pt x="117" y="11"/>
                      </a:lnTo>
                      <a:lnTo>
                        <a:pt x="119" y="1"/>
                      </a:lnTo>
                      <a:lnTo>
                        <a:pt x="122" y="0"/>
                      </a:lnTo>
                      <a:lnTo>
                        <a:pt x="127" y="12"/>
                      </a:lnTo>
                      <a:lnTo>
                        <a:pt x="132" y="15"/>
                      </a:lnTo>
                      <a:lnTo>
                        <a:pt x="135" y="27"/>
                      </a:lnTo>
                      <a:lnTo>
                        <a:pt x="140" y="43"/>
                      </a:lnTo>
                      <a:lnTo>
                        <a:pt x="147" y="47"/>
                      </a:lnTo>
                      <a:lnTo>
                        <a:pt x="156" y="59"/>
                      </a:lnTo>
                      <a:lnTo>
                        <a:pt x="157" y="65"/>
                      </a:lnTo>
                      <a:lnTo>
                        <a:pt x="165" y="72"/>
                      </a:lnTo>
                      <a:lnTo>
                        <a:pt x="168" y="85"/>
                      </a:lnTo>
                      <a:lnTo>
                        <a:pt x="168" y="95"/>
                      </a:lnTo>
                      <a:lnTo>
                        <a:pt x="165" y="111"/>
                      </a:lnTo>
                      <a:lnTo>
                        <a:pt x="157" y="121"/>
                      </a:lnTo>
                      <a:lnTo>
                        <a:pt x="155" y="134"/>
                      </a:lnTo>
                      <a:lnTo>
                        <a:pt x="155" y="145"/>
                      </a:lnTo>
                      <a:lnTo>
                        <a:pt x="147" y="147"/>
                      </a:lnTo>
                      <a:lnTo>
                        <a:pt x="140" y="154"/>
                      </a:lnTo>
                    </a:path>
                  </a:pathLst>
                </a:custGeom>
                <a:solidFill>
                  <a:schemeClr val="bg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9" name="Freeform 25"/>
                <p:cNvSpPr>
                  <a:spLocks/>
                </p:cNvSpPr>
                <p:nvPr/>
              </p:nvSpPr>
              <p:spPr bwMode="auto">
                <a:xfrm>
                  <a:off x="5330" y="3768"/>
                  <a:ext cx="17" cy="20"/>
                </a:xfrm>
                <a:custGeom>
                  <a:avLst/>
                  <a:gdLst/>
                  <a:ahLst/>
                  <a:cxnLst>
                    <a:cxn ang="0">
                      <a:pos x="8" y="16"/>
                    </a:cxn>
                    <a:cxn ang="0">
                      <a:pos x="2" y="13"/>
                    </a:cxn>
                    <a:cxn ang="0">
                      <a:pos x="2" y="10"/>
                    </a:cxn>
                    <a:cxn ang="0">
                      <a:pos x="2" y="8"/>
                    </a:cxn>
                    <a:cxn ang="0">
                      <a:pos x="1" y="5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8" y="2"/>
                    </a:cxn>
                    <a:cxn ang="0">
                      <a:pos x="11" y="2"/>
                    </a:cxn>
                    <a:cxn ang="0">
                      <a:pos x="12" y="2"/>
                    </a:cxn>
                    <a:cxn ang="0">
                      <a:pos x="16" y="0"/>
                    </a:cxn>
                    <a:cxn ang="0">
                      <a:pos x="16" y="8"/>
                    </a:cxn>
                    <a:cxn ang="0">
                      <a:pos x="14" y="10"/>
                    </a:cxn>
                    <a:cxn ang="0">
                      <a:pos x="12" y="13"/>
                    </a:cxn>
                    <a:cxn ang="0">
                      <a:pos x="12" y="16"/>
                    </a:cxn>
                    <a:cxn ang="0">
                      <a:pos x="11" y="16"/>
                    </a:cxn>
                    <a:cxn ang="0">
                      <a:pos x="11" y="19"/>
                    </a:cxn>
                    <a:cxn ang="0">
                      <a:pos x="8" y="16"/>
                    </a:cxn>
                  </a:cxnLst>
                  <a:rect l="0" t="0" r="r" b="b"/>
                  <a:pathLst>
                    <a:path w="17" h="20">
                      <a:moveTo>
                        <a:pt x="8" y="16"/>
                      </a:moveTo>
                      <a:lnTo>
                        <a:pt x="2" y="13"/>
                      </a:lnTo>
                      <a:lnTo>
                        <a:pt x="2" y="10"/>
                      </a:lnTo>
                      <a:lnTo>
                        <a:pt x="2" y="8"/>
                      </a:lnTo>
                      <a:lnTo>
                        <a:pt x="1" y="5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8" y="2"/>
                      </a:lnTo>
                      <a:lnTo>
                        <a:pt x="11" y="2"/>
                      </a:lnTo>
                      <a:lnTo>
                        <a:pt x="12" y="2"/>
                      </a:lnTo>
                      <a:lnTo>
                        <a:pt x="16" y="0"/>
                      </a:lnTo>
                      <a:lnTo>
                        <a:pt x="16" y="8"/>
                      </a:lnTo>
                      <a:lnTo>
                        <a:pt x="14" y="10"/>
                      </a:lnTo>
                      <a:lnTo>
                        <a:pt x="12" y="13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11" y="19"/>
                      </a:lnTo>
                      <a:lnTo>
                        <a:pt x="8" y="16"/>
                      </a:lnTo>
                    </a:path>
                  </a:pathLst>
                </a:custGeom>
                <a:solidFill>
                  <a:schemeClr val="bg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0" name="Freeform 26"/>
                <p:cNvSpPr>
                  <a:spLocks/>
                </p:cNvSpPr>
                <p:nvPr/>
              </p:nvSpPr>
              <p:spPr bwMode="auto">
                <a:xfrm>
                  <a:off x="4739" y="3587"/>
                  <a:ext cx="19" cy="76"/>
                </a:xfrm>
                <a:custGeom>
                  <a:avLst/>
                  <a:gdLst/>
                  <a:ahLst/>
                  <a:cxnLst>
                    <a:cxn ang="0">
                      <a:pos x="2" y="26"/>
                    </a:cxn>
                    <a:cxn ang="0">
                      <a:pos x="9" y="20"/>
                    </a:cxn>
                    <a:cxn ang="0">
                      <a:pos x="14" y="0"/>
                    </a:cxn>
                    <a:cxn ang="0">
                      <a:pos x="18" y="30"/>
                    </a:cxn>
                    <a:cxn ang="0">
                      <a:pos x="12" y="67"/>
                    </a:cxn>
                    <a:cxn ang="0">
                      <a:pos x="0" y="75"/>
                    </a:cxn>
                    <a:cxn ang="0">
                      <a:pos x="0" y="57"/>
                    </a:cxn>
                    <a:cxn ang="0">
                      <a:pos x="3" y="45"/>
                    </a:cxn>
                    <a:cxn ang="0">
                      <a:pos x="2" y="26"/>
                    </a:cxn>
                  </a:cxnLst>
                  <a:rect l="0" t="0" r="r" b="b"/>
                  <a:pathLst>
                    <a:path w="19" h="76">
                      <a:moveTo>
                        <a:pt x="2" y="26"/>
                      </a:moveTo>
                      <a:lnTo>
                        <a:pt x="9" y="20"/>
                      </a:lnTo>
                      <a:lnTo>
                        <a:pt x="14" y="0"/>
                      </a:lnTo>
                      <a:lnTo>
                        <a:pt x="18" y="30"/>
                      </a:lnTo>
                      <a:lnTo>
                        <a:pt x="12" y="67"/>
                      </a:lnTo>
                      <a:lnTo>
                        <a:pt x="0" y="75"/>
                      </a:lnTo>
                      <a:lnTo>
                        <a:pt x="0" y="57"/>
                      </a:lnTo>
                      <a:lnTo>
                        <a:pt x="3" y="45"/>
                      </a:lnTo>
                      <a:lnTo>
                        <a:pt x="2" y="26"/>
                      </a:lnTo>
                    </a:path>
                  </a:pathLst>
                </a:custGeom>
                <a:solidFill>
                  <a:schemeClr val="bg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54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8575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55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7350"/>
            <a:ext cx="7772400" cy="5734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F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3000"/>
        <a:buFont typeface="Monotype Sorts" pitchFamily="2" charset="2"/>
        <a:buChar char="u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artacus.schoolnet.co.uk/20FWW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0"/>
                <a:invGamma/>
              </a:schemeClr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29" name="Group 33"/>
          <p:cNvGrpSpPr>
            <a:grpSpLocks/>
          </p:cNvGrpSpPr>
          <p:nvPr/>
        </p:nvGrpSpPr>
        <p:grpSpPr bwMode="auto">
          <a:xfrm>
            <a:off x="1588" y="92075"/>
            <a:ext cx="9142412" cy="6765925"/>
            <a:chOff x="1" y="58"/>
            <a:chExt cx="5759" cy="4262"/>
          </a:xfrm>
        </p:grpSpPr>
        <p:sp>
          <p:nvSpPr>
            <p:cNvPr id="4100" name="Rectangle 4"/>
            <p:cNvSpPr>
              <a:spLocks noChangeArrowheads="1"/>
            </p:cNvSpPr>
            <p:nvPr/>
          </p:nvSpPr>
          <p:spPr bwMode="auto">
            <a:xfrm>
              <a:off x="1" y="2113"/>
              <a:ext cx="5759" cy="2207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28" name="Group 32"/>
            <p:cNvGrpSpPr>
              <a:grpSpLocks/>
            </p:cNvGrpSpPr>
            <p:nvPr/>
          </p:nvGrpSpPr>
          <p:grpSpPr bwMode="auto">
            <a:xfrm>
              <a:off x="1" y="58"/>
              <a:ext cx="5759" cy="2055"/>
              <a:chOff x="1" y="58"/>
              <a:chExt cx="5759" cy="2055"/>
            </a:xfrm>
          </p:grpSpPr>
          <p:sp>
            <p:nvSpPr>
              <p:cNvPr id="4101" name="Rectangle 5"/>
              <p:cNvSpPr>
                <a:spLocks noChangeArrowheads="1"/>
              </p:cNvSpPr>
              <p:nvPr/>
            </p:nvSpPr>
            <p:spPr bwMode="auto">
              <a:xfrm>
                <a:off x="1" y="1873"/>
                <a:ext cx="5759" cy="240"/>
              </a:xfrm>
              <a:prstGeom prst="rect">
                <a:avLst/>
              </a:prstGeom>
              <a:gradFill rotWithShape="0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9804"/>
                      <a:invGamma/>
                    </a:srgbClr>
                  </a:gs>
                </a:gsLst>
                <a:lin ang="5400000" scaled="1"/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107" name="Group 11"/>
              <p:cNvGrpSpPr>
                <a:grpSpLocks/>
              </p:cNvGrpSpPr>
              <p:nvPr/>
            </p:nvGrpSpPr>
            <p:grpSpPr bwMode="auto">
              <a:xfrm>
                <a:off x="2290" y="58"/>
                <a:ext cx="1440" cy="1999"/>
                <a:chOff x="2290" y="58"/>
                <a:chExt cx="1440" cy="1999"/>
              </a:xfrm>
            </p:grpSpPr>
            <p:sp>
              <p:nvSpPr>
                <p:cNvPr id="4102" name="Freeform 6"/>
                <p:cNvSpPr>
                  <a:spLocks/>
                </p:cNvSpPr>
                <p:nvPr/>
              </p:nvSpPr>
              <p:spPr bwMode="auto">
                <a:xfrm>
                  <a:off x="2290" y="128"/>
                  <a:ext cx="1440" cy="1770"/>
                </a:xfrm>
                <a:custGeom>
                  <a:avLst/>
                  <a:gdLst/>
                  <a:ahLst/>
                  <a:cxnLst>
                    <a:cxn ang="0">
                      <a:pos x="901" y="33"/>
                    </a:cxn>
                    <a:cxn ang="0">
                      <a:pos x="1066" y="129"/>
                    </a:cxn>
                    <a:cxn ang="0">
                      <a:pos x="1207" y="256"/>
                    </a:cxn>
                    <a:cxn ang="0">
                      <a:pos x="1316" y="410"/>
                    </a:cxn>
                    <a:cxn ang="0">
                      <a:pos x="1394" y="581"/>
                    </a:cxn>
                    <a:cxn ang="0">
                      <a:pos x="1435" y="766"/>
                    </a:cxn>
                    <a:cxn ang="0">
                      <a:pos x="1435" y="958"/>
                    </a:cxn>
                    <a:cxn ang="0">
                      <a:pos x="1394" y="1143"/>
                    </a:cxn>
                    <a:cxn ang="0">
                      <a:pos x="1316" y="1314"/>
                    </a:cxn>
                    <a:cxn ang="0">
                      <a:pos x="1207" y="1468"/>
                    </a:cxn>
                    <a:cxn ang="0">
                      <a:pos x="1066" y="1597"/>
                    </a:cxn>
                    <a:cxn ang="0">
                      <a:pos x="901" y="1691"/>
                    </a:cxn>
                    <a:cxn ang="0">
                      <a:pos x="721" y="1749"/>
                    </a:cxn>
                    <a:cxn ang="0">
                      <a:pos x="533" y="1769"/>
                    </a:cxn>
                    <a:cxn ang="0">
                      <a:pos x="344" y="1749"/>
                    </a:cxn>
                    <a:cxn ang="0">
                      <a:pos x="165" y="1691"/>
                    </a:cxn>
                    <a:cxn ang="0">
                      <a:pos x="0" y="1597"/>
                    </a:cxn>
                    <a:cxn ang="0">
                      <a:pos x="125" y="1571"/>
                    </a:cxn>
                    <a:cxn ang="0">
                      <a:pos x="281" y="1640"/>
                    </a:cxn>
                    <a:cxn ang="0">
                      <a:pos x="446" y="1675"/>
                    </a:cxn>
                    <a:cxn ang="0">
                      <a:pos x="618" y="1675"/>
                    </a:cxn>
                    <a:cxn ang="0">
                      <a:pos x="785" y="1640"/>
                    </a:cxn>
                    <a:cxn ang="0">
                      <a:pos x="941" y="1571"/>
                    </a:cxn>
                    <a:cxn ang="0">
                      <a:pos x="1080" y="1470"/>
                    </a:cxn>
                    <a:cxn ang="0">
                      <a:pos x="1194" y="1343"/>
                    </a:cxn>
                    <a:cxn ang="0">
                      <a:pos x="1281" y="1194"/>
                    </a:cxn>
                    <a:cxn ang="0">
                      <a:pos x="1332" y="1032"/>
                    </a:cxn>
                    <a:cxn ang="0">
                      <a:pos x="1350" y="862"/>
                    </a:cxn>
                    <a:cxn ang="0">
                      <a:pos x="1332" y="691"/>
                    </a:cxn>
                    <a:cxn ang="0">
                      <a:pos x="1281" y="530"/>
                    </a:cxn>
                    <a:cxn ang="0">
                      <a:pos x="1194" y="381"/>
                    </a:cxn>
                    <a:cxn ang="0">
                      <a:pos x="1080" y="254"/>
                    </a:cxn>
                    <a:cxn ang="0">
                      <a:pos x="941" y="154"/>
                    </a:cxn>
                    <a:cxn ang="0">
                      <a:pos x="785" y="85"/>
                    </a:cxn>
                    <a:cxn ang="0">
                      <a:pos x="812" y="0"/>
                    </a:cxn>
                  </a:cxnLst>
                  <a:rect l="0" t="0" r="r" b="b"/>
                  <a:pathLst>
                    <a:path w="1440" h="1770">
                      <a:moveTo>
                        <a:pt x="812" y="0"/>
                      </a:moveTo>
                      <a:lnTo>
                        <a:pt x="901" y="33"/>
                      </a:lnTo>
                      <a:lnTo>
                        <a:pt x="986" y="78"/>
                      </a:lnTo>
                      <a:lnTo>
                        <a:pt x="1066" y="129"/>
                      </a:lnTo>
                      <a:lnTo>
                        <a:pt x="1140" y="187"/>
                      </a:lnTo>
                      <a:lnTo>
                        <a:pt x="1207" y="256"/>
                      </a:lnTo>
                      <a:lnTo>
                        <a:pt x="1265" y="330"/>
                      </a:lnTo>
                      <a:lnTo>
                        <a:pt x="1316" y="410"/>
                      </a:lnTo>
                      <a:lnTo>
                        <a:pt x="1361" y="492"/>
                      </a:lnTo>
                      <a:lnTo>
                        <a:pt x="1394" y="581"/>
                      </a:lnTo>
                      <a:lnTo>
                        <a:pt x="1419" y="673"/>
                      </a:lnTo>
                      <a:lnTo>
                        <a:pt x="1435" y="766"/>
                      </a:lnTo>
                      <a:lnTo>
                        <a:pt x="1439" y="862"/>
                      </a:lnTo>
                      <a:lnTo>
                        <a:pt x="1435" y="958"/>
                      </a:lnTo>
                      <a:lnTo>
                        <a:pt x="1419" y="1052"/>
                      </a:lnTo>
                      <a:lnTo>
                        <a:pt x="1394" y="1143"/>
                      </a:lnTo>
                      <a:lnTo>
                        <a:pt x="1361" y="1230"/>
                      </a:lnTo>
                      <a:lnTo>
                        <a:pt x="1316" y="1314"/>
                      </a:lnTo>
                      <a:lnTo>
                        <a:pt x="1265" y="1395"/>
                      </a:lnTo>
                      <a:lnTo>
                        <a:pt x="1207" y="1468"/>
                      </a:lnTo>
                      <a:lnTo>
                        <a:pt x="1140" y="1537"/>
                      </a:lnTo>
                      <a:lnTo>
                        <a:pt x="1066" y="1597"/>
                      </a:lnTo>
                      <a:lnTo>
                        <a:pt x="986" y="1646"/>
                      </a:lnTo>
                      <a:lnTo>
                        <a:pt x="901" y="1691"/>
                      </a:lnTo>
                      <a:lnTo>
                        <a:pt x="812" y="1724"/>
                      </a:lnTo>
                      <a:lnTo>
                        <a:pt x="721" y="1749"/>
                      </a:lnTo>
                      <a:lnTo>
                        <a:pt x="627" y="1765"/>
                      </a:lnTo>
                      <a:lnTo>
                        <a:pt x="533" y="1769"/>
                      </a:lnTo>
                      <a:lnTo>
                        <a:pt x="437" y="1765"/>
                      </a:lnTo>
                      <a:lnTo>
                        <a:pt x="344" y="1749"/>
                      </a:lnTo>
                      <a:lnTo>
                        <a:pt x="252" y="1724"/>
                      </a:lnTo>
                      <a:lnTo>
                        <a:pt x="165" y="1691"/>
                      </a:lnTo>
                      <a:lnTo>
                        <a:pt x="80" y="1646"/>
                      </a:lnTo>
                      <a:lnTo>
                        <a:pt x="0" y="1597"/>
                      </a:lnTo>
                      <a:lnTo>
                        <a:pt x="51" y="1524"/>
                      </a:lnTo>
                      <a:lnTo>
                        <a:pt x="125" y="1571"/>
                      </a:lnTo>
                      <a:lnTo>
                        <a:pt x="201" y="1609"/>
                      </a:lnTo>
                      <a:lnTo>
                        <a:pt x="281" y="1640"/>
                      </a:lnTo>
                      <a:lnTo>
                        <a:pt x="364" y="1662"/>
                      </a:lnTo>
                      <a:lnTo>
                        <a:pt x="446" y="1675"/>
                      </a:lnTo>
                      <a:lnTo>
                        <a:pt x="533" y="1680"/>
                      </a:lnTo>
                      <a:lnTo>
                        <a:pt x="618" y="1675"/>
                      </a:lnTo>
                      <a:lnTo>
                        <a:pt x="703" y="1662"/>
                      </a:lnTo>
                      <a:lnTo>
                        <a:pt x="785" y="1640"/>
                      </a:lnTo>
                      <a:lnTo>
                        <a:pt x="866" y="1609"/>
                      </a:lnTo>
                      <a:lnTo>
                        <a:pt x="941" y="1571"/>
                      </a:lnTo>
                      <a:lnTo>
                        <a:pt x="1013" y="1524"/>
                      </a:lnTo>
                      <a:lnTo>
                        <a:pt x="1080" y="1470"/>
                      </a:lnTo>
                      <a:lnTo>
                        <a:pt x="1140" y="1410"/>
                      </a:lnTo>
                      <a:lnTo>
                        <a:pt x="1194" y="1343"/>
                      </a:lnTo>
                      <a:lnTo>
                        <a:pt x="1240" y="1270"/>
                      </a:lnTo>
                      <a:lnTo>
                        <a:pt x="1281" y="1194"/>
                      </a:lnTo>
                      <a:lnTo>
                        <a:pt x="1312" y="1116"/>
                      </a:lnTo>
                      <a:lnTo>
                        <a:pt x="1332" y="1032"/>
                      </a:lnTo>
                      <a:lnTo>
                        <a:pt x="1345" y="947"/>
                      </a:lnTo>
                      <a:lnTo>
                        <a:pt x="1350" y="862"/>
                      </a:lnTo>
                      <a:lnTo>
                        <a:pt x="1345" y="775"/>
                      </a:lnTo>
                      <a:lnTo>
                        <a:pt x="1332" y="691"/>
                      </a:lnTo>
                      <a:lnTo>
                        <a:pt x="1312" y="608"/>
                      </a:lnTo>
                      <a:lnTo>
                        <a:pt x="1281" y="530"/>
                      </a:lnTo>
                      <a:lnTo>
                        <a:pt x="1240" y="452"/>
                      </a:lnTo>
                      <a:lnTo>
                        <a:pt x="1194" y="381"/>
                      </a:lnTo>
                      <a:lnTo>
                        <a:pt x="1140" y="314"/>
                      </a:lnTo>
                      <a:lnTo>
                        <a:pt x="1080" y="254"/>
                      </a:lnTo>
                      <a:lnTo>
                        <a:pt x="1013" y="201"/>
                      </a:lnTo>
                      <a:lnTo>
                        <a:pt x="941" y="154"/>
                      </a:lnTo>
                      <a:lnTo>
                        <a:pt x="866" y="114"/>
                      </a:lnTo>
                      <a:lnTo>
                        <a:pt x="785" y="85"/>
                      </a:lnTo>
                      <a:lnTo>
                        <a:pt x="788" y="78"/>
                      </a:lnTo>
                      <a:lnTo>
                        <a:pt x="812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FF">
                        <a:gamma/>
                        <a:shade val="0"/>
                        <a:invGamma/>
                      </a:srgbClr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3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2342" y="1606"/>
                  <a:ext cx="109" cy="288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4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3137" y="229"/>
                  <a:ext cx="16" cy="129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5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3221" y="58"/>
                  <a:ext cx="16" cy="129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6" name="Freeform 10"/>
                <p:cNvSpPr>
                  <a:spLocks/>
                </p:cNvSpPr>
                <p:nvPr/>
              </p:nvSpPr>
              <p:spPr bwMode="auto">
                <a:xfrm>
                  <a:off x="2484" y="1904"/>
                  <a:ext cx="841" cy="153"/>
                </a:xfrm>
                <a:custGeom>
                  <a:avLst/>
                  <a:gdLst/>
                  <a:ahLst/>
                  <a:cxnLst>
                    <a:cxn ang="0">
                      <a:pos x="3" y="98"/>
                    </a:cxn>
                    <a:cxn ang="0">
                      <a:pos x="20" y="80"/>
                    </a:cxn>
                    <a:cxn ang="0">
                      <a:pos x="44" y="65"/>
                    </a:cxn>
                    <a:cxn ang="0">
                      <a:pos x="89" y="43"/>
                    </a:cxn>
                    <a:cxn ang="0">
                      <a:pos x="140" y="30"/>
                    </a:cxn>
                    <a:cxn ang="0">
                      <a:pos x="188" y="19"/>
                    </a:cxn>
                    <a:cxn ang="0">
                      <a:pos x="253" y="9"/>
                    </a:cxn>
                    <a:cxn ang="0">
                      <a:pos x="314" y="3"/>
                    </a:cxn>
                    <a:cxn ang="0">
                      <a:pos x="386" y="0"/>
                    </a:cxn>
                    <a:cxn ang="0">
                      <a:pos x="475" y="1"/>
                    </a:cxn>
                    <a:cxn ang="0">
                      <a:pos x="567" y="6"/>
                    </a:cxn>
                    <a:cxn ang="0">
                      <a:pos x="632" y="14"/>
                    </a:cxn>
                    <a:cxn ang="0">
                      <a:pos x="700" y="27"/>
                    </a:cxn>
                    <a:cxn ang="0">
                      <a:pos x="765" y="47"/>
                    </a:cxn>
                    <a:cxn ang="0">
                      <a:pos x="799" y="66"/>
                    </a:cxn>
                    <a:cxn ang="0">
                      <a:pos x="820" y="82"/>
                    </a:cxn>
                    <a:cxn ang="0">
                      <a:pos x="840" y="108"/>
                    </a:cxn>
                    <a:cxn ang="0">
                      <a:pos x="806" y="122"/>
                    </a:cxn>
                    <a:cxn ang="0">
                      <a:pos x="748" y="133"/>
                    </a:cxn>
                    <a:cxn ang="0">
                      <a:pos x="676" y="141"/>
                    </a:cxn>
                    <a:cxn ang="0">
                      <a:pos x="608" y="148"/>
                    </a:cxn>
                    <a:cxn ang="0">
                      <a:pos x="526" y="151"/>
                    </a:cxn>
                    <a:cxn ang="0">
                      <a:pos x="437" y="152"/>
                    </a:cxn>
                    <a:cxn ang="0">
                      <a:pos x="352" y="152"/>
                    </a:cxn>
                    <a:cxn ang="0">
                      <a:pos x="263" y="151"/>
                    </a:cxn>
                    <a:cxn ang="0">
                      <a:pos x="164" y="143"/>
                    </a:cxn>
                    <a:cxn ang="0">
                      <a:pos x="85" y="135"/>
                    </a:cxn>
                    <a:cxn ang="0">
                      <a:pos x="20" y="120"/>
                    </a:cxn>
                    <a:cxn ang="0">
                      <a:pos x="0" y="109"/>
                    </a:cxn>
                    <a:cxn ang="0">
                      <a:pos x="3" y="98"/>
                    </a:cxn>
                  </a:cxnLst>
                  <a:rect l="0" t="0" r="r" b="b"/>
                  <a:pathLst>
                    <a:path w="841" h="153">
                      <a:moveTo>
                        <a:pt x="3" y="98"/>
                      </a:moveTo>
                      <a:lnTo>
                        <a:pt x="20" y="80"/>
                      </a:lnTo>
                      <a:lnTo>
                        <a:pt x="44" y="65"/>
                      </a:lnTo>
                      <a:lnTo>
                        <a:pt x="89" y="43"/>
                      </a:lnTo>
                      <a:lnTo>
                        <a:pt x="140" y="30"/>
                      </a:lnTo>
                      <a:lnTo>
                        <a:pt x="188" y="19"/>
                      </a:lnTo>
                      <a:lnTo>
                        <a:pt x="253" y="9"/>
                      </a:lnTo>
                      <a:lnTo>
                        <a:pt x="314" y="3"/>
                      </a:lnTo>
                      <a:lnTo>
                        <a:pt x="386" y="0"/>
                      </a:lnTo>
                      <a:lnTo>
                        <a:pt x="475" y="1"/>
                      </a:lnTo>
                      <a:lnTo>
                        <a:pt x="567" y="6"/>
                      </a:lnTo>
                      <a:lnTo>
                        <a:pt x="632" y="14"/>
                      </a:lnTo>
                      <a:lnTo>
                        <a:pt x="700" y="27"/>
                      </a:lnTo>
                      <a:lnTo>
                        <a:pt x="765" y="47"/>
                      </a:lnTo>
                      <a:lnTo>
                        <a:pt x="799" y="66"/>
                      </a:lnTo>
                      <a:lnTo>
                        <a:pt x="820" y="82"/>
                      </a:lnTo>
                      <a:lnTo>
                        <a:pt x="840" y="108"/>
                      </a:lnTo>
                      <a:lnTo>
                        <a:pt x="806" y="122"/>
                      </a:lnTo>
                      <a:lnTo>
                        <a:pt x="748" y="133"/>
                      </a:lnTo>
                      <a:lnTo>
                        <a:pt x="676" y="141"/>
                      </a:lnTo>
                      <a:lnTo>
                        <a:pt x="608" y="148"/>
                      </a:lnTo>
                      <a:lnTo>
                        <a:pt x="526" y="151"/>
                      </a:lnTo>
                      <a:lnTo>
                        <a:pt x="437" y="152"/>
                      </a:lnTo>
                      <a:lnTo>
                        <a:pt x="352" y="152"/>
                      </a:lnTo>
                      <a:lnTo>
                        <a:pt x="263" y="151"/>
                      </a:lnTo>
                      <a:lnTo>
                        <a:pt x="164" y="143"/>
                      </a:lnTo>
                      <a:lnTo>
                        <a:pt x="85" y="135"/>
                      </a:lnTo>
                      <a:lnTo>
                        <a:pt x="20" y="120"/>
                      </a:lnTo>
                      <a:lnTo>
                        <a:pt x="0" y="109"/>
                      </a:lnTo>
                      <a:lnTo>
                        <a:pt x="3" y="98"/>
                      </a:lnTo>
                    </a:path>
                  </a:pathLst>
                </a:custGeom>
                <a:gradFill rotWithShape="0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0"/>
                        <a:invGamma/>
                      </a:srgbClr>
                    </a:gs>
                  </a:gsLst>
                  <a:lin ang="0" scaled="1"/>
                </a:gra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08" name="Oval 12"/>
              <p:cNvSpPr>
                <a:spLocks noChangeArrowheads="1"/>
              </p:cNvSpPr>
              <p:nvPr/>
            </p:nvSpPr>
            <p:spPr bwMode="auto">
              <a:xfrm>
                <a:off x="2072" y="251"/>
                <a:ext cx="1497" cy="1494"/>
              </a:xfrm>
              <a:prstGeom prst="ellipse">
                <a:avLst/>
              </a:prstGeom>
              <a:gradFill rotWithShape="0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0"/>
                      <a:invGamma/>
                    </a:srgbClr>
                  </a:gs>
                </a:gsLst>
                <a:lin ang="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127" name="Group 31"/>
              <p:cNvGrpSpPr>
                <a:grpSpLocks/>
              </p:cNvGrpSpPr>
              <p:nvPr/>
            </p:nvGrpSpPr>
            <p:grpSpPr bwMode="auto">
              <a:xfrm>
                <a:off x="2072" y="407"/>
                <a:ext cx="1392" cy="1109"/>
                <a:chOff x="2072" y="407"/>
                <a:chExt cx="1392" cy="1109"/>
              </a:xfrm>
            </p:grpSpPr>
            <p:sp>
              <p:nvSpPr>
                <p:cNvPr id="4109" name="Freeform 13"/>
                <p:cNvSpPr>
                  <a:spLocks/>
                </p:cNvSpPr>
                <p:nvPr/>
              </p:nvSpPr>
              <p:spPr bwMode="auto">
                <a:xfrm>
                  <a:off x="2269" y="813"/>
                  <a:ext cx="1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6"/>
                    </a:cxn>
                    <a:cxn ang="0">
                      <a:pos x="0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17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0" name="Freeform 14"/>
                <p:cNvSpPr>
                  <a:spLocks/>
                </p:cNvSpPr>
                <p:nvPr/>
              </p:nvSpPr>
              <p:spPr bwMode="auto">
                <a:xfrm>
                  <a:off x="2293" y="844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16" y="1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" h="17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1" name="Freeform 15"/>
                <p:cNvSpPr>
                  <a:spLocks/>
                </p:cNvSpPr>
                <p:nvPr/>
              </p:nvSpPr>
              <p:spPr bwMode="auto">
                <a:xfrm>
                  <a:off x="2373" y="803"/>
                  <a:ext cx="51" cy="48"/>
                </a:xfrm>
                <a:custGeom>
                  <a:avLst/>
                  <a:gdLst/>
                  <a:ahLst/>
                  <a:cxnLst>
                    <a:cxn ang="0">
                      <a:pos x="50" y="0"/>
                    </a:cxn>
                    <a:cxn ang="0">
                      <a:pos x="31" y="0"/>
                    </a:cxn>
                    <a:cxn ang="0">
                      <a:pos x="20" y="13"/>
                    </a:cxn>
                    <a:cxn ang="0">
                      <a:pos x="13" y="13"/>
                    </a:cxn>
                    <a:cxn ang="0">
                      <a:pos x="7" y="19"/>
                    </a:cxn>
                    <a:cxn ang="0">
                      <a:pos x="0" y="19"/>
                    </a:cxn>
                    <a:cxn ang="0">
                      <a:pos x="0" y="35"/>
                    </a:cxn>
                    <a:cxn ang="0">
                      <a:pos x="12" y="47"/>
                    </a:cxn>
                    <a:cxn ang="0">
                      <a:pos x="41" y="47"/>
                    </a:cxn>
                    <a:cxn ang="0">
                      <a:pos x="50" y="35"/>
                    </a:cxn>
                    <a:cxn ang="0">
                      <a:pos x="50" y="0"/>
                    </a:cxn>
                  </a:cxnLst>
                  <a:rect l="0" t="0" r="r" b="b"/>
                  <a:pathLst>
                    <a:path w="51" h="48">
                      <a:moveTo>
                        <a:pt x="50" y="0"/>
                      </a:moveTo>
                      <a:lnTo>
                        <a:pt x="31" y="0"/>
                      </a:lnTo>
                      <a:lnTo>
                        <a:pt x="20" y="13"/>
                      </a:lnTo>
                      <a:lnTo>
                        <a:pt x="13" y="13"/>
                      </a:lnTo>
                      <a:lnTo>
                        <a:pt x="7" y="19"/>
                      </a:lnTo>
                      <a:lnTo>
                        <a:pt x="0" y="19"/>
                      </a:lnTo>
                      <a:lnTo>
                        <a:pt x="0" y="35"/>
                      </a:lnTo>
                      <a:lnTo>
                        <a:pt x="12" y="47"/>
                      </a:lnTo>
                      <a:lnTo>
                        <a:pt x="41" y="47"/>
                      </a:lnTo>
                      <a:lnTo>
                        <a:pt x="50" y="35"/>
                      </a:lnTo>
                      <a:lnTo>
                        <a:pt x="50" y="0"/>
                      </a:lnTo>
                    </a:path>
                  </a:pathLst>
                </a:custGeom>
                <a:solidFill>
                  <a:schemeClr val="bg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2" name="Freeform 16"/>
                <p:cNvSpPr>
                  <a:spLocks/>
                </p:cNvSpPr>
                <p:nvPr/>
              </p:nvSpPr>
              <p:spPr bwMode="auto">
                <a:xfrm>
                  <a:off x="2072" y="841"/>
                  <a:ext cx="451" cy="587"/>
                </a:xfrm>
                <a:custGeom>
                  <a:avLst/>
                  <a:gdLst/>
                  <a:ahLst/>
                  <a:cxnLst>
                    <a:cxn ang="0">
                      <a:pos x="107" y="0"/>
                    </a:cxn>
                    <a:cxn ang="0">
                      <a:pos x="99" y="16"/>
                    </a:cxn>
                    <a:cxn ang="0">
                      <a:pos x="64" y="47"/>
                    </a:cxn>
                    <a:cxn ang="0">
                      <a:pos x="56" y="75"/>
                    </a:cxn>
                    <a:cxn ang="0">
                      <a:pos x="30" y="95"/>
                    </a:cxn>
                    <a:cxn ang="0">
                      <a:pos x="12" y="135"/>
                    </a:cxn>
                    <a:cxn ang="0">
                      <a:pos x="12" y="159"/>
                    </a:cxn>
                    <a:cxn ang="0">
                      <a:pos x="0" y="201"/>
                    </a:cxn>
                    <a:cxn ang="0">
                      <a:pos x="16" y="219"/>
                    </a:cxn>
                    <a:cxn ang="0">
                      <a:pos x="56" y="272"/>
                    </a:cxn>
                    <a:cxn ang="0">
                      <a:pos x="68" y="265"/>
                    </a:cxn>
                    <a:cxn ang="0">
                      <a:pos x="139" y="265"/>
                    </a:cxn>
                    <a:cxn ang="0">
                      <a:pos x="172" y="278"/>
                    </a:cxn>
                    <a:cxn ang="0">
                      <a:pos x="169" y="319"/>
                    </a:cxn>
                    <a:cxn ang="0">
                      <a:pos x="193" y="374"/>
                    </a:cxn>
                    <a:cxn ang="0">
                      <a:pos x="191" y="389"/>
                    </a:cxn>
                    <a:cxn ang="0">
                      <a:pos x="201" y="406"/>
                    </a:cxn>
                    <a:cxn ang="0">
                      <a:pos x="186" y="445"/>
                    </a:cxn>
                    <a:cxn ang="0">
                      <a:pos x="204" y="494"/>
                    </a:cxn>
                    <a:cxn ang="0">
                      <a:pos x="214" y="532"/>
                    </a:cxn>
                    <a:cxn ang="0">
                      <a:pos x="226" y="556"/>
                    </a:cxn>
                    <a:cxn ang="0">
                      <a:pos x="239" y="586"/>
                    </a:cxn>
                    <a:cxn ang="0">
                      <a:pos x="263" y="582"/>
                    </a:cxn>
                    <a:cxn ang="0">
                      <a:pos x="302" y="560"/>
                    </a:cxn>
                    <a:cxn ang="0">
                      <a:pos x="320" y="533"/>
                    </a:cxn>
                    <a:cxn ang="0">
                      <a:pos x="319" y="515"/>
                    </a:cxn>
                    <a:cxn ang="0">
                      <a:pos x="342" y="500"/>
                    </a:cxn>
                    <a:cxn ang="0">
                      <a:pos x="338" y="474"/>
                    </a:cxn>
                    <a:cxn ang="0">
                      <a:pos x="373" y="432"/>
                    </a:cxn>
                    <a:cxn ang="0">
                      <a:pos x="378" y="398"/>
                    </a:cxn>
                    <a:cxn ang="0">
                      <a:pos x="369" y="386"/>
                    </a:cxn>
                    <a:cxn ang="0">
                      <a:pos x="373" y="372"/>
                    </a:cxn>
                    <a:cxn ang="0">
                      <a:pos x="365" y="360"/>
                    </a:cxn>
                    <a:cxn ang="0">
                      <a:pos x="391" y="327"/>
                    </a:cxn>
                    <a:cxn ang="0">
                      <a:pos x="391" y="310"/>
                    </a:cxn>
                    <a:cxn ang="0">
                      <a:pos x="427" y="282"/>
                    </a:cxn>
                    <a:cxn ang="0">
                      <a:pos x="450" y="207"/>
                    </a:cxn>
                    <a:cxn ang="0">
                      <a:pos x="417" y="226"/>
                    </a:cxn>
                    <a:cxn ang="0">
                      <a:pos x="388" y="218"/>
                    </a:cxn>
                    <a:cxn ang="0">
                      <a:pos x="392" y="200"/>
                    </a:cxn>
                    <a:cxn ang="0">
                      <a:pos x="363" y="180"/>
                    </a:cxn>
                    <a:cxn ang="0">
                      <a:pos x="349" y="132"/>
                    </a:cxn>
                    <a:cxn ang="0">
                      <a:pos x="321" y="93"/>
                    </a:cxn>
                    <a:cxn ang="0">
                      <a:pos x="321" y="66"/>
                    </a:cxn>
                    <a:cxn ang="0">
                      <a:pos x="306" y="65"/>
                    </a:cxn>
                    <a:cxn ang="0">
                      <a:pos x="296" y="69"/>
                    </a:cxn>
                    <a:cxn ang="0">
                      <a:pos x="254" y="54"/>
                    </a:cxn>
                    <a:cxn ang="0">
                      <a:pos x="243" y="65"/>
                    </a:cxn>
                    <a:cxn ang="0">
                      <a:pos x="234" y="78"/>
                    </a:cxn>
                    <a:cxn ang="0">
                      <a:pos x="211" y="53"/>
                    </a:cxn>
                    <a:cxn ang="0">
                      <a:pos x="189" y="47"/>
                    </a:cxn>
                    <a:cxn ang="0">
                      <a:pos x="187" y="15"/>
                    </a:cxn>
                    <a:cxn ang="0">
                      <a:pos x="155" y="20"/>
                    </a:cxn>
                    <a:cxn ang="0">
                      <a:pos x="135" y="13"/>
                    </a:cxn>
                    <a:cxn ang="0">
                      <a:pos x="107" y="0"/>
                    </a:cxn>
                  </a:cxnLst>
                  <a:rect l="0" t="0" r="r" b="b"/>
                  <a:pathLst>
                    <a:path w="451" h="587">
                      <a:moveTo>
                        <a:pt x="107" y="0"/>
                      </a:moveTo>
                      <a:lnTo>
                        <a:pt x="99" y="16"/>
                      </a:lnTo>
                      <a:lnTo>
                        <a:pt x="64" y="47"/>
                      </a:lnTo>
                      <a:lnTo>
                        <a:pt x="56" y="75"/>
                      </a:lnTo>
                      <a:lnTo>
                        <a:pt x="30" y="95"/>
                      </a:lnTo>
                      <a:lnTo>
                        <a:pt x="12" y="135"/>
                      </a:lnTo>
                      <a:lnTo>
                        <a:pt x="12" y="159"/>
                      </a:lnTo>
                      <a:lnTo>
                        <a:pt x="0" y="201"/>
                      </a:lnTo>
                      <a:lnTo>
                        <a:pt x="16" y="219"/>
                      </a:lnTo>
                      <a:lnTo>
                        <a:pt x="56" y="272"/>
                      </a:lnTo>
                      <a:lnTo>
                        <a:pt x="68" y="265"/>
                      </a:lnTo>
                      <a:lnTo>
                        <a:pt x="139" y="265"/>
                      </a:lnTo>
                      <a:lnTo>
                        <a:pt x="172" y="278"/>
                      </a:lnTo>
                      <a:lnTo>
                        <a:pt x="169" y="319"/>
                      </a:lnTo>
                      <a:lnTo>
                        <a:pt x="193" y="374"/>
                      </a:lnTo>
                      <a:lnTo>
                        <a:pt x="191" y="389"/>
                      </a:lnTo>
                      <a:lnTo>
                        <a:pt x="201" y="406"/>
                      </a:lnTo>
                      <a:lnTo>
                        <a:pt x="186" y="445"/>
                      </a:lnTo>
                      <a:lnTo>
                        <a:pt x="204" y="494"/>
                      </a:lnTo>
                      <a:lnTo>
                        <a:pt x="214" y="532"/>
                      </a:lnTo>
                      <a:lnTo>
                        <a:pt x="226" y="556"/>
                      </a:lnTo>
                      <a:lnTo>
                        <a:pt x="239" y="586"/>
                      </a:lnTo>
                      <a:lnTo>
                        <a:pt x="263" y="582"/>
                      </a:lnTo>
                      <a:lnTo>
                        <a:pt x="302" y="560"/>
                      </a:lnTo>
                      <a:lnTo>
                        <a:pt x="320" y="533"/>
                      </a:lnTo>
                      <a:lnTo>
                        <a:pt x="319" y="515"/>
                      </a:lnTo>
                      <a:lnTo>
                        <a:pt x="342" y="500"/>
                      </a:lnTo>
                      <a:lnTo>
                        <a:pt x="338" y="474"/>
                      </a:lnTo>
                      <a:lnTo>
                        <a:pt x="373" y="432"/>
                      </a:lnTo>
                      <a:lnTo>
                        <a:pt x="378" y="398"/>
                      </a:lnTo>
                      <a:lnTo>
                        <a:pt x="369" y="386"/>
                      </a:lnTo>
                      <a:lnTo>
                        <a:pt x="373" y="372"/>
                      </a:lnTo>
                      <a:lnTo>
                        <a:pt x="365" y="360"/>
                      </a:lnTo>
                      <a:lnTo>
                        <a:pt x="391" y="327"/>
                      </a:lnTo>
                      <a:lnTo>
                        <a:pt x="391" y="310"/>
                      </a:lnTo>
                      <a:lnTo>
                        <a:pt x="427" y="282"/>
                      </a:lnTo>
                      <a:lnTo>
                        <a:pt x="450" y="207"/>
                      </a:lnTo>
                      <a:lnTo>
                        <a:pt x="417" y="226"/>
                      </a:lnTo>
                      <a:lnTo>
                        <a:pt x="388" y="218"/>
                      </a:lnTo>
                      <a:lnTo>
                        <a:pt x="392" y="200"/>
                      </a:lnTo>
                      <a:lnTo>
                        <a:pt x="363" y="180"/>
                      </a:lnTo>
                      <a:lnTo>
                        <a:pt x="349" y="132"/>
                      </a:lnTo>
                      <a:lnTo>
                        <a:pt x="321" y="93"/>
                      </a:lnTo>
                      <a:lnTo>
                        <a:pt x="321" y="66"/>
                      </a:lnTo>
                      <a:lnTo>
                        <a:pt x="306" y="65"/>
                      </a:lnTo>
                      <a:lnTo>
                        <a:pt x="296" y="69"/>
                      </a:lnTo>
                      <a:lnTo>
                        <a:pt x="254" y="54"/>
                      </a:lnTo>
                      <a:lnTo>
                        <a:pt x="243" y="65"/>
                      </a:lnTo>
                      <a:lnTo>
                        <a:pt x="234" y="78"/>
                      </a:lnTo>
                      <a:lnTo>
                        <a:pt x="211" y="53"/>
                      </a:lnTo>
                      <a:lnTo>
                        <a:pt x="189" y="47"/>
                      </a:lnTo>
                      <a:lnTo>
                        <a:pt x="187" y="15"/>
                      </a:lnTo>
                      <a:lnTo>
                        <a:pt x="155" y="20"/>
                      </a:lnTo>
                      <a:lnTo>
                        <a:pt x="135" y="13"/>
                      </a:lnTo>
                      <a:lnTo>
                        <a:pt x="107" y="0"/>
                      </a:lnTo>
                    </a:path>
                  </a:pathLst>
                </a:custGeom>
                <a:solidFill>
                  <a:schemeClr val="bg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3" name="Freeform 17"/>
                <p:cNvSpPr>
                  <a:spLocks/>
                </p:cNvSpPr>
                <p:nvPr/>
              </p:nvSpPr>
              <p:spPr bwMode="auto">
                <a:xfrm>
                  <a:off x="3113" y="988"/>
                  <a:ext cx="17" cy="28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9" y="8"/>
                    </a:cxn>
                    <a:cxn ang="0">
                      <a:pos x="7" y="14"/>
                    </a:cxn>
                    <a:cxn ang="0">
                      <a:pos x="7" y="19"/>
                    </a:cxn>
                    <a:cxn ang="0">
                      <a:pos x="16" y="23"/>
                    </a:cxn>
                    <a:cxn ang="0">
                      <a:pos x="16" y="27"/>
                    </a:cxn>
                    <a:cxn ang="0">
                      <a:pos x="9" y="23"/>
                    </a:cxn>
                    <a:cxn ang="0">
                      <a:pos x="3" y="27"/>
                    </a:cxn>
                    <a:cxn ang="0">
                      <a:pos x="0" y="23"/>
                    </a:cxn>
                    <a:cxn ang="0">
                      <a:pos x="3" y="19"/>
                    </a:cxn>
                    <a:cxn ang="0">
                      <a:pos x="0" y="14"/>
                    </a:cxn>
                    <a:cxn ang="0">
                      <a:pos x="3" y="4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17" h="28">
                      <a:moveTo>
                        <a:pt x="7" y="0"/>
                      </a:moveTo>
                      <a:lnTo>
                        <a:pt x="9" y="8"/>
                      </a:lnTo>
                      <a:lnTo>
                        <a:pt x="7" y="14"/>
                      </a:lnTo>
                      <a:lnTo>
                        <a:pt x="7" y="19"/>
                      </a:lnTo>
                      <a:lnTo>
                        <a:pt x="16" y="23"/>
                      </a:lnTo>
                      <a:lnTo>
                        <a:pt x="16" y="27"/>
                      </a:lnTo>
                      <a:lnTo>
                        <a:pt x="9" y="23"/>
                      </a:lnTo>
                      <a:lnTo>
                        <a:pt x="3" y="27"/>
                      </a:lnTo>
                      <a:lnTo>
                        <a:pt x="0" y="23"/>
                      </a:lnTo>
                      <a:lnTo>
                        <a:pt x="3" y="19"/>
                      </a:lnTo>
                      <a:lnTo>
                        <a:pt x="0" y="14"/>
                      </a:lnTo>
                      <a:lnTo>
                        <a:pt x="3" y="4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chemeClr val="bg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4" name="Freeform 18"/>
                <p:cNvSpPr>
                  <a:spLocks/>
                </p:cNvSpPr>
                <p:nvPr/>
              </p:nvSpPr>
              <p:spPr bwMode="auto">
                <a:xfrm>
                  <a:off x="3028" y="1110"/>
                  <a:ext cx="68" cy="97"/>
                </a:xfrm>
                <a:custGeom>
                  <a:avLst/>
                  <a:gdLst/>
                  <a:ahLst/>
                  <a:cxnLst>
                    <a:cxn ang="0">
                      <a:pos x="0" y="48"/>
                    </a:cxn>
                    <a:cxn ang="0">
                      <a:pos x="24" y="48"/>
                    </a:cxn>
                    <a:cxn ang="0">
                      <a:pos x="52" y="0"/>
                    </a:cxn>
                    <a:cxn ang="0">
                      <a:pos x="67" y="28"/>
                    </a:cxn>
                    <a:cxn ang="0">
                      <a:pos x="55" y="96"/>
                    </a:cxn>
                    <a:cxn ang="0">
                      <a:pos x="5" y="80"/>
                    </a:cxn>
                    <a:cxn ang="0">
                      <a:pos x="0" y="48"/>
                    </a:cxn>
                  </a:cxnLst>
                  <a:rect l="0" t="0" r="r" b="b"/>
                  <a:pathLst>
                    <a:path w="68" h="97">
                      <a:moveTo>
                        <a:pt x="0" y="48"/>
                      </a:moveTo>
                      <a:lnTo>
                        <a:pt x="24" y="48"/>
                      </a:lnTo>
                      <a:lnTo>
                        <a:pt x="52" y="0"/>
                      </a:lnTo>
                      <a:lnTo>
                        <a:pt x="67" y="28"/>
                      </a:lnTo>
                      <a:lnTo>
                        <a:pt x="55" y="96"/>
                      </a:lnTo>
                      <a:lnTo>
                        <a:pt x="5" y="80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bg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5" name="Freeform 19"/>
                <p:cNvSpPr>
                  <a:spLocks/>
                </p:cNvSpPr>
                <p:nvPr/>
              </p:nvSpPr>
              <p:spPr bwMode="auto">
                <a:xfrm>
                  <a:off x="3163" y="1147"/>
                  <a:ext cx="117" cy="94"/>
                </a:xfrm>
                <a:custGeom>
                  <a:avLst/>
                  <a:gdLst/>
                  <a:ahLst/>
                  <a:cxnLst>
                    <a:cxn ang="0">
                      <a:pos x="7" y="22"/>
                    </a:cxn>
                    <a:cxn ang="0">
                      <a:pos x="0" y="0"/>
                    </a:cxn>
                    <a:cxn ang="0">
                      <a:pos x="39" y="9"/>
                    </a:cxn>
                    <a:cxn ang="0">
                      <a:pos x="95" y="32"/>
                    </a:cxn>
                    <a:cxn ang="0">
                      <a:pos x="95" y="49"/>
                    </a:cxn>
                    <a:cxn ang="0">
                      <a:pos x="116" y="93"/>
                    </a:cxn>
                    <a:cxn ang="0">
                      <a:pos x="73" y="51"/>
                    </a:cxn>
                    <a:cxn ang="0">
                      <a:pos x="44" y="54"/>
                    </a:cxn>
                    <a:cxn ang="0">
                      <a:pos x="7" y="22"/>
                    </a:cxn>
                  </a:cxnLst>
                  <a:rect l="0" t="0" r="r" b="b"/>
                  <a:pathLst>
                    <a:path w="117" h="94">
                      <a:moveTo>
                        <a:pt x="7" y="22"/>
                      </a:moveTo>
                      <a:lnTo>
                        <a:pt x="0" y="0"/>
                      </a:lnTo>
                      <a:lnTo>
                        <a:pt x="39" y="9"/>
                      </a:lnTo>
                      <a:lnTo>
                        <a:pt x="95" y="32"/>
                      </a:lnTo>
                      <a:lnTo>
                        <a:pt x="95" y="49"/>
                      </a:lnTo>
                      <a:lnTo>
                        <a:pt x="116" y="93"/>
                      </a:lnTo>
                      <a:lnTo>
                        <a:pt x="73" y="51"/>
                      </a:lnTo>
                      <a:lnTo>
                        <a:pt x="44" y="54"/>
                      </a:lnTo>
                      <a:lnTo>
                        <a:pt x="7" y="22"/>
                      </a:lnTo>
                    </a:path>
                  </a:pathLst>
                </a:custGeom>
                <a:solidFill>
                  <a:schemeClr val="bg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6" name="Freeform 20"/>
                <p:cNvSpPr>
                  <a:spLocks/>
                </p:cNvSpPr>
                <p:nvPr/>
              </p:nvSpPr>
              <p:spPr bwMode="auto">
                <a:xfrm>
                  <a:off x="3385" y="1338"/>
                  <a:ext cx="79" cy="101"/>
                </a:xfrm>
                <a:custGeom>
                  <a:avLst/>
                  <a:gdLst/>
                  <a:ahLst/>
                  <a:cxnLst>
                    <a:cxn ang="0">
                      <a:pos x="48" y="0"/>
                    </a:cxn>
                    <a:cxn ang="0">
                      <a:pos x="78" y="30"/>
                    </a:cxn>
                    <a:cxn ang="0">
                      <a:pos x="16" y="100"/>
                    </a:cxn>
                    <a:cxn ang="0">
                      <a:pos x="0" y="84"/>
                    </a:cxn>
                    <a:cxn ang="0">
                      <a:pos x="45" y="39"/>
                    </a:cxn>
                    <a:cxn ang="0">
                      <a:pos x="48" y="0"/>
                    </a:cxn>
                  </a:cxnLst>
                  <a:rect l="0" t="0" r="r" b="b"/>
                  <a:pathLst>
                    <a:path w="79" h="101">
                      <a:moveTo>
                        <a:pt x="48" y="0"/>
                      </a:moveTo>
                      <a:lnTo>
                        <a:pt x="78" y="30"/>
                      </a:lnTo>
                      <a:lnTo>
                        <a:pt x="16" y="100"/>
                      </a:lnTo>
                      <a:lnTo>
                        <a:pt x="0" y="84"/>
                      </a:lnTo>
                      <a:lnTo>
                        <a:pt x="45" y="39"/>
                      </a:lnTo>
                      <a:lnTo>
                        <a:pt x="48" y="0"/>
                      </a:lnTo>
                    </a:path>
                  </a:pathLst>
                </a:custGeom>
                <a:solidFill>
                  <a:schemeClr val="bg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7" name="Freeform 21"/>
                <p:cNvSpPr>
                  <a:spLocks/>
                </p:cNvSpPr>
                <p:nvPr/>
              </p:nvSpPr>
              <p:spPr bwMode="auto">
                <a:xfrm>
                  <a:off x="2212" y="652"/>
                  <a:ext cx="39" cy="66"/>
                </a:xfrm>
                <a:custGeom>
                  <a:avLst/>
                  <a:gdLst/>
                  <a:ahLst/>
                  <a:cxnLst>
                    <a:cxn ang="0">
                      <a:pos x="38" y="51"/>
                    </a:cxn>
                    <a:cxn ang="0">
                      <a:pos x="28" y="43"/>
                    </a:cxn>
                    <a:cxn ang="0">
                      <a:pos x="28" y="14"/>
                    </a:cxn>
                    <a:cxn ang="0">
                      <a:pos x="33" y="8"/>
                    </a:cxn>
                    <a:cxn ang="0">
                      <a:pos x="24" y="8"/>
                    </a:cxn>
                    <a:cxn ang="0">
                      <a:pos x="29" y="0"/>
                    </a:cxn>
                    <a:cxn ang="0">
                      <a:pos x="22" y="0"/>
                    </a:cxn>
                    <a:cxn ang="0">
                      <a:pos x="14" y="9"/>
                    </a:cxn>
                    <a:cxn ang="0">
                      <a:pos x="14" y="27"/>
                    </a:cxn>
                    <a:cxn ang="0">
                      <a:pos x="18" y="31"/>
                    </a:cxn>
                    <a:cxn ang="0">
                      <a:pos x="18" y="39"/>
                    </a:cxn>
                    <a:cxn ang="0">
                      <a:pos x="16" y="39"/>
                    </a:cxn>
                    <a:cxn ang="0">
                      <a:pos x="9" y="46"/>
                    </a:cxn>
                    <a:cxn ang="0">
                      <a:pos x="9" y="53"/>
                    </a:cxn>
                    <a:cxn ang="0">
                      <a:pos x="0" y="65"/>
                    </a:cxn>
                    <a:cxn ang="0">
                      <a:pos x="29" y="65"/>
                    </a:cxn>
                    <a:cxn ang="0">
                      <a:pos x="38" y="51"/>
                    </a:cxn>
                  </a:cxnLst>
                  <a:rect l="0" t="0" r="r" b="b"/>
                  <a:pathLst>
                    <a:path w="39" h="66">
                      <a:moveTo>
                        <a:pt x="38" y="51"/>
                      </a:moveTo>
                      <a:lnTo>
                        <a:pt x="28" y="43"/>
                      </a:lnTo>
                      <a:lnTo>
                        <a:pt x="28" y="14"/>
                      </a:lnTo>
                      <a:lnTo>
                        <a:pt x="33" y="8"/>
                      </a:lnTo>
                      <a:lnTo>
                        <a:pt x="24" y="8"/>
                      </a:lnTo>
                      <a:lnTo>
                        <a:pt x="29" y="0"/>
                      </a:lnTo>
                      <a:lnTo>
                        <a:pt x="22" y="0"/>
                      </a:lnTo>
                      <a:lnTo>
                        <a:pt x="14" y="9"/>
                      </a:lnTo>
                      <a:lnTo>
                        <a:pt x="14" y="27"/>
                      </a:lnTo>
                      <a:lnTo>
                        <a:pt x="18" y="31"/>
                      </a:lnTo>
                      <a:lnTo>
                        <a:pt x="18" y="39"/>
                      </a:lnTo>
                      <a:lnTo>
                        <a:pt x="16" y="39"/>
                      </a:lnTo>
                      <a:lnTo>
                        <a:pt x="9" y="46"/>
                      </a:lnTo>
                      <a:lnTo>
                        <a:pt x="9" y="53"/>
                      </a:lnTo>
                      <a:lnTo>
                        <a:pt x="0" y="65"/>
                      </a:lnTo>
                      <a:lnTo>
                        <a:pt x="29" y="65"/>
                      </a:lnTo>
                      <a:lnTo>
                        <a:pt x="38" y="51"/>
                      </a:lnTo>
                    </a:path>
                  </a:pathLst>
                </a:custGeom>
                <a:solidFill>
                  <a:schemeClr val="bg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8" name="Freeform 22"/>
                <p:cNvSpPr>
                  <a:spLocks/>
                </p:cNvSpPr>
                <p:nvPr/>
              </p:nvSpPr>
              <p:spPr bwMode="auto">
                <a:xfrm>
                  <a:off x="2199" y="674"/>
                  <a:ext cx="21" cy="24"/>
                </a:xfrm>
                <a:custGeom>
                  <a:avLst/>
                  <a:gdLst/>
                  <a:ahLst/>
                  <a:cxnLst>
                    <a:cxn ang="0">
                      <a:pos x="17" y="8"/>
                    </a:cxn>
                    <a:cxn ang="0">
                      <a:pos x="20" y="8"/>
                    </a:cxn>
                    <a:cxn ang="0">
                      <a:pos x="20" y="0"/>
                    </a:cxn>
                    <a:cxn ang="0">
                      <a:pos x="13" y="0"/>
                    </a:cxn>
                    <a:cxn ang="0">
                      <a:pos x="0" y="15"/>
                    </a:cxn>
                    <a:cxn ang="0">
                      <a:pos x="0" y="23"/>
                    </a:cxn>
                    <a:cxn ang="0">
                      <a:pos x="12" y="23"/>
                    </a:cxn>
                    <a:cxn ang="0">
                      <a:pos x="17" y="17"/>
                    </a:cxn>
                    <a:cxn ang="0">
                      <a:pos x="17" y="8"/>
                    </a:cxn>
                  </a:cxnLst>
                  <a:rect l="0" t="0" r="r" b="b"/>
                  <a:pathLst>
                    <a:path w="21" h="24">
                      <a:moveTo>
                        <a:pt x="17" y="8"/>
                      </a:moveTo>
                      <a:lnTo>
                        <a:pt x="20" y="8"/>
                      </a:lnTo>
                      <a:lnTo>
                        <a:pt x="20" y="0"/>
                      </a:lnTo>
                      <a:lnTo>
                        <a:pt x="13" y="0"/>
                      </a:lnTo>
                      <a:lnTo>
                        <a:pt x="0" y="15"/>
                      </a:lnTo>
                      <a:lnTo>
                        <a:pt x="0" y="23"/>
                      </a:lnTo>
                      <a:lnTo>
                        <a:pt x="12" y="23"/>
                      </a:lnTo>
                      <a:lnTo>
                        <a:pt x="17" y="17"/>
                      </a:lnTo>
                      <a:lnTo>
                        <a:pt x="17" y="8"/>
                      </a:lnTo>
                    </a:path>
                  </a:pathLst>
                </a:custGeom>
                <a:solidFill>
                  <a:schemeClr val="bg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9" name="Freeform 23"/>
                <p:cNvSpPr>
                  <a:spLocks/>
                </p:cNvSpPr>
                <p:nvPr/>
              </p:nvSpPr>
              <p:spPr bwMode="auto">
                <a:xfrm>
                  <a:off x="2168" y="635"/>
                  <a:ext cx="256" cy="216"/>
                </a:xfrm>
                <a:custGeom>
                  <a:avLst/>
                  <a:gdLst/>
                  <a:ahLst/>
                  <a:cxnLst>
                    <a:cxn ang="0">
                      <a:pos x="168" y="15"/>
                    </a:cxn>
                    <a:cxn ang="0">
                      <a:pos x="201" y="20"/>
                    </a:cxn>
                    <a:cxn ang="0">
                      <a:pos x="181" y="28"/>
                    </a:cxn>
                    <a:cxn ang="0">
                      <a:pos x="172" y="41"/>
                    </a:cxn>
                    <a:cxn ang="0">
                      <a:pos x="160" y="70"/>
                    </a:cxn>
                    <a:cxn ang="0">
                      <a:pos x="140" y="72"/>
                    </a:cxn>
                    <a:cxn ang="0">
                      <a:pos x="123" y="69"/>
                    </a:cxn>
                    <a:cxn ang="0">
                      <a:pos x="131" y="55"/>
                    </a:cxn>
                    <a:cxn ang="0">
                      <a:pos x="124" y="37"/>
                    </a:cxn>
                    <a:cxn ang="0">
                      <a:pos x="114" y="69"/>
                    </a:cxn>
                    <a:cxn ang="0">
                      <a:pos x="87" y="84"/>
                    </a:cxn>
                    <a:cxn ang="0">
                      <a:pos x="73" y="94"/>
                    </a:cxn>
                    <a:cxn ang="0">
                      <a:pos x="53" y="108"/>
                    </a:cxn>
                    <a:cxn ang="0">
                      <a:pos x="43" y="143"/>
                    </a:cxn>
                    <a:cxn ang="0">
                      <a:pos x="8" y="130"/>
                    </a:cxn>
                    <a:cxn ang="0">
                      <a:pos x="0" y="156"/>
                    </a:cxn>
                    <a:cxn ang="0">
                      <a:pos x="15" y="194"/>
                    </a:cxn>
                    <a:cxn ang="0">
                      <a:pos x="71" y="153"/>
                    </a:cxn>
                    <a:cxn ang="0">
                      <a:pos x="105" y="145"/>
                    </a:cxn>
                    <a:cxn ang="0">
                      <a:pos x="111" y="161"/>
                    </a:cxn>
                    <a:cxn ang="0">
                      <a:pos x="139" y="201"/>
                    </a:cxn>
                    <a:cxn ang="0">
                      <a:pos x="142" y="189"/>
                    </a:cxn>
                    <a:cxn ang="0">
                      <a:pos x="150" y="189"/>
                    </a:cxn>
                    <a:cxn ang="0">
                      <a:pos x="123" y="152"/>
                    </a:cxn>
                    <a:cxn ang="0">
                      <a:pos x="131" y="139"/>
                    </a:cxn>
                    <a:cxn ang="0">
                      <a:pos x="160" y="178"/>
                    </a:cxn>
                    <a:cxn ang="0">
                      <a:pos x="172" y="202"/>
                    </a:cxn>
                    <a:cxn ang="0">
                      <a:pos x="178" y="215"/>
                    </a:cxn>
                    <a:cxn ang="0">
                      <a:pos x="183" y="191"/>
                    </a:cxn>
                    <a:cxn ang="0">
                      <a:pos x="202" y="182"/>
                    </a:cxn>
                    <a:cxn ang="0">
                      <a:pos x="214" y="177"/>
                    </a:cxn>
                    <a:cxn ang="0">
                      <a:pos x="210" y="158"/>
                    </a:cxn>
                    <a:cxn ang="0">
                      <a:pos x="219" y="126"/>
                    </a:cxn>
                    <a:cxn ang="0">
                      <a:pos x="232" y="130"/>
                    </a:cxn>
                    <a:cxn ang="0">
                      <a:pos x="236" y="145"/>
                    </a:cxn>
                    <a:cxn ang="0">
                      <a:pos x="247" y="137"/>
                    </a:cxn>
                    <a:cxn ang="0">
                      <a:pos x="244" y="134"/>
                    </a:cxn>
                    <a:cxn ang="0">
                      <a:pos x="252" y="114"/>
                    </a:cxn>
                    <a:cxn ang="0">
                      <a:pos x="255" y="137"/>
                    </a:cxn>
                    <a:cxn ang="0">
                      <a:pos x="168" y="0"/>
                    </a:cxn>
                  </a:cxnLst>
                  <a:rect l="0" t="0" r="r" b="b"/>
                  <a:pathLst>
                    <a:path w="256" h="216">
                      <a:moveTo>
                        <a:pt x="168" y="0"/>
                      </a:moveTo>
                      <a:lnTo>
                        <a:pt x="168" y="15"/>
                      </a:lnTo>
                      <a:lnTo>
                        <a:pt x="173" y="20"/>
                      </a:lnTo>
                      <a:lnTo>
                        <a:pt x="201" y="20"/>
                      </a:lnTo>
                      <a:lnTo>
                        <a:pt x="201" y="28"/>
                      </a:lnTo>
                      <a:lnTo>
                        <a:pt x="181" y="28"/>
                      </a:lnTo>
                      <a:lnTo>
                        <a:pt x="181" y="52"/>
                      </a:lnTo>
                      <a:lnTo>
                        <a:pt x="172" y="41"/>
                      </a:lnTo>
                      <a:lnTo>
                        <a:pt x="172" y="56"/>
                      </a:lnTo>
                      <a:lnTo>
                        <a:pt x="160" y="70"/>
                      </a:lnTo>
                      <a:lnTo>
                        <a:pt x="152" y="62"/>
                      </a:lnTo>
                      <a:lnTo>
                        <a:pt x="140" y="72"/>
                      </a:lnTo>
                      <a:lnTo>
                        <a:pt x="138" y="69"/>
                      </a:lnTo>
                      <a:lnTo>
                        <a:pt x="123" y="69"/>
                      </a:lnTo>
                      <a:lnTo>
                        <a:pt x="131" y="59"/>
                      </a:lnTo>
                      <a:lnTo>
                        <a:pt x="131" y="55"/>
                      </a:lnTo>
                      <a:lnTo>
                        <a:pt x="124" y="48"/>
                      </a:lnTo>
                      <a:lnTo>
                        <a:pt x="124" y="37"/>
                      </a:lnTo>
                      <a:lnTo>
                        <a:pt x="114" y="48"/>
                      </a:lnTo>
                      <a:lnTo>
                        <a:pt x="114" y="69"/>
                      </a:lnTo>
                      <a:lnTo>
                        <a:pt x="102" y="69"/>
                      </a:lnTo>
                      <a:lnTo>
                        <a:pt x="87" y="84"/>
                      </a:lnTo>
                      <a:lnTo>
                        <a:pt x="81" y="84"/>
                      </a:lnTo>
                      <a:lnTo>
                        <a:pt x="73" y="94"/>
                      </a:lnTo>
                      <a:lnTo>
                        <a:pt x="43" y="94"/>
                      </a:lnTo>
                      <a:lnTo>
                        <a:pt x="53" y="108"/>
                      </a:lnTo>
                      <a:lnTo>
                        <a:pt x="53" y="130"/>
                      </a:lnTo>
                      <a:lnTo>
                        <a:pt x="43" y="143"/>
                      </a:lnTo>
                      <a:lnTo>
                        <a:pt x="31" y="130"/>
                      </a:lnTo>
                      <a:lnTo>
                        <a:pt x="8" y="130"/>
                      </a:lnTo>
                      <a:lnTo>
                        <a:pt x="8" y="146"/>
                      </a:lnTo>
                      <a:lnTo>
                        <a:pt x="0" y="156"/>
                      </a:lnTo>
                      <a:lnTo>
                        <a:pt x="0" y="177"/>
                      </a:lnTo>
                      <a:lnTo>
                        <a:pt x="15" y="194"/>
                      </a:lnTo>
                      <a:lnTo>
                        <a:pt x="37" y="194"/>
                      </a:lnTo>
                      <a:lnTo>
                        <a:pt x="71" y="153"/>
                      </a:lnTo>
                      <a:lnTo>
                        <a:pt x="101" y="153"/>
                      </a:lnTo>
                      <a:lnTo>
                        <a:pt x="105" y="145"/>
                      </a:lnTo>
                      <a:lnTo>
                        <a:pt x="112" y="153"/>
                      </a:lnTo>
                      <a:lnTo>
                        <a:pt x="111" y="161"/>
                      </a:lnTo>
                      <a:lnTo>
                        <a:pt x="139" y="189"/>
                      </a:lnTo>
                      <a:lnTo>
                        <a:pt x="139" y="201"/>
                      </a:lnTo>
                      <a:lnTo>
                        <a:pt x="145" y="196"/>
                      </a:lnTo>
                      <a:lnTo>
                        <a:pt x="142" y="189"/>
                      </a:lnTo>
                      <a:lnTo>
                        <a:pt x="145" y="185"/>
                      </a:lnTo>
                      <a:lnTo>
                        <a:pt x="150" y="189"/>
                      </a:lnTo>
                      <a:lnTo>
                        <a:pt x="152" y="188"/>
                      </a:lnTo>
                      <a:lnTo>
                        <a:pt x="123" y="152"/>
                      </a:lnTo>
                      <a:lnTo>
                        <a:pt x="123" y="139"/>
                      </a:lnTo>
                      <a:lnTo>
                        <a:pt x="131" y="139"/>
                      </a:lnTo>
                      <a:lnTo>
                        <a:pt x="131" y="146"/>
                      </a:lnTo>
                      <a:lnTo>
                        <a:pt x="160" y="178"/>
                      </a:lnTo>
                      <a:lnTo>
                        <a:pt x="160" y="188"/>
                      </a:lnTo>
                      <a:lnTo>
                        <a:pt x="172" y="202"/>
                      </a:lnTo>
                      <a:lnTo>
                        <a:pt x="169" y="205"/>
                      </a:lnTo>
                      <a:lnTo>
                        <a:pt x="178" y="215"/>
                      </a:lnTo>
                      <a:lnTo>
                        <a:pt x="191" y="200"/>
                      </a:lnTo>
                      <a:lnTo>
                        <a:pt x="183" y="191"/>
                      </a:lnTo>
                      <a:lnTo>
                        <a:pt x="191" y="182"/>
                      </a:lnTo>
                      <a:lnTo>
                        <a:pt x="202" y="182"/>
                      </a:lnTo>
                      <a:lnTo>
                        <a:pt x="207" y="177"/>
                      </a:lnTo>
                      <a:lnTo>
                        <a:pt x="214" y="177"/>
                      </a:lnTo>
                      <a:lnTo>
                        <a:pt x="205" y="164"/>
                      </a:lnTo>
                      <a:lnTo>
                        <a:pt x="210" y="158"/>
                      </a:lnTo>
                      <a:lnTo>
                        <a:pt x="210" y="137"/>
                      </a:lnTo>
                      <a:lnTo>
                        <a:pt x="219" y="126"/>
                      </a:lnTo>
                      <a:lnTo>
                        <a:pt x="223" y="130"/>
                      </a:lnTo>
                      <a:lnTo>
                        <a:pt x="232" y="130"/>
                      </a:lnTo>
                      <a:lnTo>
                        <a:pt x="228" y="136"/>
                      </a:lnTo>
                      <a:lnTo>
                        <a:pt x="236" y="145"/>
                      </a:lnTo>
                      <a:lnTo>
                        <a:pt x="241" y="137"/>
                      </a:lnTo>
                      <a:lnTo>
                        <a:pt x="247" y="137"/>
                      </a:lnTo>
                      <a:lnTo>
                        <a:pt x="247" y="134"/>
                      </a:lnTo>
                      <a:lnTo>
                        <a:pt x="244" y="134"/>
                      </a:lnTo>
                      <a:lnTo>
                        <a:pt x="239" y="130"/>
                      </a:lnTo>
                      <a:lnTo>
                        <a:pt x="252" y="114"/>
                      </a:lnTo>
                      <a:lnTo>
                        <a:pt x="252" y="137"/>
                      </a:lnTo>
                      <a:lnTo>
                        <a:pt x="255" y="137"/>
                      </a:lnTo>
                      <a:lnTo>
                        <a:pt x="255" y="0"/>
                      </a:lnTo>
                      <a:lnTo>
                        <a:pt x="168" y="0"/>
                      </a:lnTo>
                    </a:path>
                  </a:pathLst>
                </a:custGeom>
                <a:solidFill>
                  <a:schemeClr val="bg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0" name="Freeform 24"/>
                <p:cNvSpPr>
                  <a:spLocks/>
                </p:cNvSpPr>
                <p:nvPr/>
              </p:nvSpPr>
              <p:spPr bwMode="auto">
                <a:xfrm>
                  <a:off x="2277" y="407"/>
                  <a:ext cx="1089" cy="769"/>
                </a:xfrm>
                <a:custGeom>
                  <a:avLst/>
                  <a:gdLst/>
                  <a:ahLst/>
                  <a:cxnLst>
                    <a:cxn ang="0">
                      <a:pos x="32" y="202"/>
                    </a:cxn>
                    <a:cxn ang="0">
                      <a:pos x="99" y="134"/>
                    </a:cxn>
                    <a:cxn ang="0">
                      <a:pos x="142" y="181"/>
                    </a:cxn>
                    <a:cxn ang="0">
                      <a:pos x="118" y="179"/>
                    </a:cxn>
                    <a:cxn ang="0">
                      <a:pos x="216" y="172"/>
                    </a:cxn>
                    <a:cxn ang="0">
                      <a:pos x="240" y="110"/>
                    </a:cxn>
                    <a:cxn ang="0">
                      <a:pos x="241" y="124"/>
                    </a:cxn>
                    <a:cxn ang="0">
                      <a:pos x="223" y="172"/>
                    </a:cxn>
                    <a:cxn ang="0">
                      <a:pos x="301" y="133"/>
                    </a:cxn>
                    <a:cxn ang="0">
                      <a:pos x="460" y="23"/>
                    </a:cxn>
                    <a:cxn ang="0">
                      <a:pos x="574" y="29"/>
                    </a:cxn>
                    <a:cxn ang="0">
                      <a:pos x="701" y="15"/>
                    </a:cxn>
                    <a:cxn ang="0">
                      <a:pos x="840" y="71"/>
                    </a:cxn>
                    <a:cxn ang="0">
                      <a:pos x="1001" y="91"/>
                    </a:cxn>
                    <a:cxn ang="0">
                      <a:pos x="1080" y="156"/>
                    </a:cxn>
                    <a:cxn ang="0">
                      <a:pos x="1019" y="206"/>
                    </a:cxn>
                    <a:cxn ang="0">
                      <a:pos x="985" y="270"/>
                    </a:cxn>
                    <a:cxn ang="0">
                      <a:pos x="945" y="273"/>
                    </a:cxn>
                    <a:cxn ang="0">
                      <a:pos x="958" y="184"/>
                    </a:cxn>
                    <a:cxn ang="0">
                      <a:pos x="906" y="232"/>
                    </a:cxn>
                    <a:cxn ang="0">
                      <a:pos x="868" y="273"/>
                    </a:cxn>
                    <a:cxn ang="0">
                      <a:pos x="881" y="318"/>
                    </a:cxn>
                    <a:cxn ang="0">
                      <a:pos x="837" y="385"/>
                    </a:cxn>
                    <a:cxn ang="0">
                      <a:pos x="844" y="439"/>
                    </a:cxn>
                    <a:cxn ang="0">
                      <a:pos x="839" y="413"/>
                    </a:cxn>
                    <a:cxn ang="0">
                      <a:pos x="797" y="416"/>
                    </a:cxn>
                    <a:cxn ang="0">
                      <a:pos x="828" y="496"/>
                    </a:cxn>
                    <a:cxn ang="0">
                      <a:pos x="751" y="589"/>
                    </a:cxn>
                    <a:cxn ang="0">
                      <a:pos x="730" y="615"/>
                    </a:cxn>
                    <a:cxn ang="0">
                      <a:pos x="703" y="706"/>
                    </a:cxn>
                    <a:cxn ang="0">
                      <a:pos x="665" y="708"/>
                    </a:cxn>
                    <a:cxn ang="0">
                      <a:pos x="711" y="768"/>
                    </a:cxn>
                    <a:cxn ang="0">
                      <a:pos x="634" y="626"/>
                    </a:cxn>
                    <a:cxn ang="0">
                      <a:pos x="545" y="596"/>
                    </a:cxn>
                    <a:cxn ang="0">
                      <a:pos x="503" y="689"/>
                    </a:cxn>
                    <a:cxn ang="0">
                      <a:pos x="471" y="738"/>
                    </a:cxn>
                    <a:cxn ang="0">
                      <a:pos x="416" y="592"/>
                    </a:cxn>
                    <a:cxn ang="0">
                      <a:pos x="373" y="607"/>
                    </a:cxn>
                    <a:cxn ang="0">
                      <a:pos x="336" y="545"/>
                    </a:cxn>
                    <a:cxn ang="0">
                      <a:pos x="223" y="510"/>
                    </a:cxn>
                    <a:cxn ang="0">
                      <a:pos x="263" y="577"/>
                    </a:cxn>
                    <a:cxn ang="0">
                      <a:pos x="234" y="620"/>
                    </a:cxn>
                    <a:cxn ang="0">
                      <a:pos x="190" y="605"/>
                    </a:cxn>
                    <a:cxn ang="0">
                      <a:pos x="119" y="495"/>
                    </a:cxn>
                    <a:cxn ang="0">
                      <a:pos x="149" y="432"/>
                    </a:cxn>
                    <a:cxn ang="0">
                      <a:pos x="166" y="385"/>
                    </a:cxn>
                    <a:cxn ang="0">
                      <a:pos x="149" y="226"/>
                    </a:cxn>
                    <a:cxn ang="0">
                      <a:pos x="86" y="193"/>
                    </a:cxn>
                    <a:cxn ang="0">
                      <a:pos x="55" y="210"/>
                    </a:cxn>
                    <a:cxn ang="0">
                      <a:pos x="0" y="226"/>
                    </a:cxn>
                  </a:cxnLst>
                  <a:rect l="0" t="0" r="r" b="b"/>
                  <a:pathLst>
                    <a:path w="1089" h="769">
                      <a:moveTo>
                        <a:pt x="0" y="226"/>
                      </a:moveTo>
                      <a:lnTo>
                        <a:pt x="32" y="202"/>
                      </a:lnTo>
                      <a:lnTo>
                        <a:pt x="62" y="156"/>
                      </a:lnTo>
                      <a:lnTo>
                        <a:pt x="99" y="134"/>
                      </a:lnTo>
                      <a:lnTo>
                        <a:pt x="137" y="160"/>
                      </a:lnTo>
                      <a:lnTo>
                        <a:pt x="142" y="181"/>
                      </a:lnTo>
                      <a:lnTo>
                        <a:pt x="133" y="181"/>
                      </a:lnTo>
                      <a:lnTo>
                        <a:pt x="118" y="179"/>
                      </a:lnTo>
                      <a:lnTo>
                        <a:pt x="137" y="202"/>
                      </a:lnTo>
                      <a:lnTo>
                        <a:pt x="216" y="172"/>
                      </a:lnTo>
                      <a:lnTo>
                        <a:pt x="206" y="149"/>
                      </a:lnTo>
                      <a:lnTo>
                        <a:pt x="240" y="110"/>
                      </a:lnTo>
                      <a:lnTo>
                        <a:pt x="262" y="111"/>
                      </a:lnTo>
                      <a:lnTo>
                        <a:pt x="241" y="124"/>
                      </a:lnTo>
                      <a:lnTo>
                        <a:pt x="223" y="153"/>
                      </a:lnTo>
                      <a:lnTo>
                        <a:pt x="223" y="172"/>
                      </a:lnTo>
                      <a:lnTo>
                        <a:pt x="255" y="193"/>
                      </a:lnTo>
                      <a:lnTo>
                        <a:pt x="301" y="133"/>
                      </a:lnTo>
                      <a:lnTo>
                        <a:pt x="461" y="63"/>
                      </a:lnTo>
                      <a:lnTo>
                        <a:pt x="460" y="23"/>
                      </a:lnTo>
                      <a:lnTo>
                        <a:pt x="533" y="8"/>
                      </a:lnTo>
                      <a:lnTo>
                        <a:pt x="574" y="29"/>
                      </a:lnTo>
                      <a:lnTo>
                        <a:pt x="671" y="0"/>
                      </a:lnTo>
                      <a:lnTo>
                        <a:pt x="701" y="15"/>
                      </a:lnTo>
                      <a:lnTo>
                        <a:pt x="766" y="85"/>
                      </a:lnTo>
                      <a:lnTo>
                        <a:pt x="840" y="71"/>
                      </a:lnTo>
                      <a:lnTo>
                        <a:pt x="886" y="96"/>
                      </a:lnTo>
                      <a:lnTo>
                        <a:pt x="1001" y="91"/>
                      </a:lnTo>
                      <a:lnTo>
                        <a:pt x="1088" y="118"/>
                      </a:lnTo>
                      <a:lnTo>
                        <a:pt x="1080" y="156"/>
                      </a:lnTo>
                      <a:lnTo>
                        <a:pt x="1006" y="181"/>
                      </a:lnTo>
                      <a:lnTo>
                        <a:pt x="1019" y="206"/>
                      </a:lnTo>
                      <a:lnTo>
                        <a:pt x="987" y="220"/>
                      </a:lnTo>
                      <a:lnTo>
                        <a:pt x="985" y="270"/>
                      </a:lnTo>
                      <a:lnTo>
                        <a:pt x="957" y="304"/>
                      </a:lnTo>
                      <a:lnTo>
                        <a:pt x="945" y="273"/>
                      </a:lnTo>
                      <a:lnTo>
                        <a:pt x="961" y="244"/>
                      </a:lnTo>
                      <a:lnTo>
                        <a:pt x="958" y="184"/>
                      </a:lnTo>
                      <a:lnTo>
                        <a:pt x="929" y="215"/>
                      </a:lnTo>
                      <a:lnTo>
                        <a:pt x="906" y="232"/>
                      </a:lnTo>
                      <a:lnTo>
                        <a:pt x="884" y="205"/>
                      </a:lnTo>
                      <a:lnTo>
                        <a:pt x="868" y="273"/>
                      </a:lnTo>
                      <a:lnTo>
                        <a:pt x="885" y="273"/>
                      </a:lnTo>
                      <a:lnTo>
                        <a:pt x="881" y="318"/>
                      </a:lnTo>
                      <a:lnTo>
                        <a:pt x="861" y="366"/>
                      </a:lnTo>
                      <a:lnTo>
                        <a:pt x="837" y="385"/>
                      </a:lnTo>
                      <a:lnTo>
                        <a:pt x="857" y="417"/>
                      </a:lnTo>
                      <a:lnTo>
                        <a:pt x="844" y="439"/>
                      </a:lnTo>
                      <a:lnTo>
                        <a:pt x="839" y="420"/>
                      </a:lnTo>
                      <a:lnTo>
                        <a:pt x="839" y="413"/>
                      </a:lnTo>
                      <a:lnTo>
                        <a:pt x="823" y="402"/>
                      </a:lnTo>
                      <a:lnTo>
                        <a:pt x="797" y="416"/>
                      </a:lnTo>
                      <a:lnTo>
                        <a:pt x="820" y="469"/>
                      </a:lnTo>
                      <a:lnTo>
                        <a:pt x="828" y="496"/>
                      </a:lnTo>
                      <a:lnTo>
                        <a:pt x="801" y="569"/>
                      </a:lnTo>
                      <a:lnTo>
                        <a:pt x="751" y="589"/>
                      </a:lnTo>
                      <a:lnTo>
                        <a:pt x="710" y="585"/>
                      </a:lnTo>
                      <a:lnTo>
                        <a:pt x="730" y="615"/>
                      </a:lnTo>
                      <a:lnTo>
                        <a:pt x="732" y="657"/>
                      </a:lnTo>
                      <a:lnTo>
                        <a:pt x="703" y="706"/>
                      </a:lnTo>
                      <a:lnTo>
                        <a:pt x="670" y="679"/>
                      </a:lnTo>
                      <a:lnTo>
                        <a:pt x="665" y="708"/>
                      </a:lnTo>
                      <a:lnTo>
                        <a:pt x="690" y="732"/>
                      </a:lnTo>
                      <a:lnTo>
                        <a:pt x="711" y="768"/>
                      </a:lnTo>
                      <a:lnTo>
                        <a:pt x="676" y="747"/>
                      </a:lnTo>
                      <a:lnTo>
                        <a:pt x="634" y="626"/>
                      </a:lnTo>
                      <a:lnTo>
                        <a:pt x="583" y="593"/>
                      </a:lnTo>
                      <a:lnTo>
                        <a:pt x="545" y="596"/>
                      </a:lnTo>
                      <a:lnTo>
                        <a:pt x="497" y="665"/>
                      </a:lnTo>
                      <a:lnTo>
                        <a:pt x="503" y="689"/>
                      </a:lnTo>
                      <a:lnTo>
                        <a:pt x="487" y="738"/>
                      </a:lnTo>
                      <a:lnTo>
                        <a:pt x="471" y="738"/>
                      </a:lnTo>
                      <a:lnTo>
                        <a:pt x="416" y="636"/>
                      </a:lnTo>
                      <a:lnTo>
                        <a:pt x="416" y="592"/>
                      </a:lnTo>
                      <a:lnTo>
                        <a:pt x="404" y="608"/>
                      </a:lnTo>
                      <a:lnTo>
                        <a:pt x="373" y="607"/>
                      </a:lnTo>
                      <a:lnTo>
                        <a:pt x="385" y="580"/>
                      </a:lnTo>
                      <a:lnTo>
                        <a:pt x="336" y="545"/>
                      </a:lnTo>
                      <a:lnTo>
                        <a:pt x="275" y="545"/>
                      </a:lnTo>
                      <a:lnTo>
                        <a:pt x="223" y="510"/>
                      </a:lnTo>
                      <a:lnTo>
                        <a:pt x="220" y="545"/>
                      </a:lnTo>
                      <a:lnTo>
                        <a:pt x="263" y="577"/>
                      </a:lnTo>
                      <a:lnTo>
                        <a:pt x="278" y="576"/>
                      </a:lnTo>
                      <a:lnTo>
                        <a:pt x="234" y="620"/>
                      </a:lnTo>
                      <a:lnTo>
                        <a:pt x="190" y="630"/>
                      </a:lnTo>
                      <a:lnTo>
                        <a:pt x="190" y="605"/>
                      </a:lnTo>
                      <a:lnTo>
                        <a:pt x="127" y="518"/>
                      </a:lnTo>
                      <a:lnTo>
                        <a:pt x="119" y="495"/>
                      </a:lnTo>
                      <a:lnTo>
                        <a:pt x="153" y="467"/>
                      </a:lnTo>
                      <a:lnTo>
                        <a:pt x="149" y="432"/>
                      </a:lnTo>
                      <a:lnTo>
                        <a:pt x="149" y="393"/>
                      </a:lnTo>
                      <a:lnTo>
                        <a:pt x="166" y="385"/>
                      </a:lnTo>
                      <a:lnTo>
                        <a:pt x="149" y="366"/>
                      </a:lnTo>
                      <a:lnTo>
                        <a:pt x="149" y="226"/>
                      </a:lnTo>
                      <a:lnTo>
                        <a:pt x="61" y="226"/>
                      </a:lnTo>
                      <a:lnTo>
                        <a:pt x="86" y="193"/>
                      </a:lnTo>
                      <a:lnTo>
                        <a:pt x="84" y="181"/>
                      </a:lnTo>
                      <a:lnTo>
                        <a:pt x="55" y="210"/>
                      </a:lnTo>
                      <a:lnTo>
                        <a:pt x="45" y="226"/>
                      </a:lnTo>
                      <a:lnTo>
                        <a:pt x="0" y="226"/>
                      </a:lnTo>
                    </a:path>
                  </a:pathLst>
                </a:custGeom>
                <a:solidFill>
                  <a:schemeClr val="bg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1" name="Freeform 25"/>
                <p:cNvSpPr>
                  <a:spLocks/>
                </p:cNvSpPr>
                <p:nvPr/>
              </p:nvSpPr>
              <p:spPr bwMode="auto">
                <a:xfrm>
                  <a:off x="3136" y="721"/>
                  <a:ext cx="94" cy="157"/>
                </a:xfrm>
                <a:custGeom>
                  <a:avLst/>
                  <a:gdLst/>
                  <a:ahLst/>
                  <a:cxnLst>
                    <a:cxn ang="0">
                      <a:pos x="63" y="0"/>
                    </a:cxn>
                    <a:cxn ang="0">
                      <a:pos x="63" y="20"/>
                    </a:cxn>
                    <a:cxn ang="0">
                      <a:pos x="55" y="33"/>
                    </a:cxn>
                    <a:cxn ang="0">
                      <a:pos x="57" y="54"/>
                    </a:cxn>
                    <a:cxn ang="0">
                      <a:pos x="47" y="82"/>
                    </a:cxn>
                    <a:cxn ang="0">
                      <a:pos x="31" y="108"/>
                    </a:cxn>
                    <a:cxn ang="0">
                      <a:pos x="7" y="125"/>
                    </a:cxn>
                    <a:cxn ang="0">
                      <a:pos x="0" y="154"/>
                    </a:cxn>
                    <a:cxn ang="0">
                      <a:pos x="10" y="156"/>
                    </a:cxn>
                    <a:cxn ang="0">
                      <a:pos x="10" y="129"/>
                    </a:cxn>
                    <a:cxn ang="0">
                      <a:pos x="44" y="127"/>
                    </a:cxn>
                    <a:cxn ang="0">
                      <a:pos x="69" y="109"/>
                    </a:cxn>
                    <a:cxn ang="0">
                      <a:pos x="69" y="72"/>
                    </a:cxn>
                    <a:cxn ang="0">
                      <a:pos x="77" y="58"/>
                    </a:cxn>
                    <a:cxn ang="0">
                      <a:pos x="64" y="34"/>
                    </a:cxn>
                    <a:cxn ang="0">
                      <a:pos x="82" y="27"/>
                    </a:cxn>
                    <a:cxn ang="0">
                      <a:pos x="93" y="8"/>
                    </a:cxn>
                    <a:cxn ang="0">
                      <a:pos x="69" y="11"/>
                    </a:cxn>
                    <a:cxn ang="0">
                      <a:pos x="63" y="0"/>
                    </a:cxn>
                  </a:cxnLst>
                  <a:rect l="0" t="0" r="r" b="b"/>
                  <a:pathLst>
                    <a:path w="94" h="157">
                      <a:moveTo>
                        <a:pt x="63" y="0"/>
                      </a:moveTo>
                      <a:lnTo>
                        <a:pt x="63" y="20"/>
                      </a:lnTo>
                      <a:lnTo>
                        <a:pt x="55" y="33"/>
                      </a:lnTo>
                      <a:lnTo>
                        <a:pt x="57" y="54"/>
                      </a:lnTo>
                      <a:lnTo>
                        <a:pt x="47" y="82"/>
                      </a:lnTo>
                      <a:lnTo>
                        <a:pt x="31" y="108"/>
                      </a:lnTo>
                      <a:lnTo>
                        <a:pt x="7" y="125"/>
                      </a:lnTo>
                      <a:lnTo>
                        <a:pt x="0" y="154"/>
                      </a:lnTo>
                      <a:lnTo>
                        <a:pt x="10" y="156"/>
                      </a:lnTo>
                      <a:lnTo>
                        <a:pt x="10" y="129"/>
                      </a:lnTo>
                      <a:lnTo>
                        <a:pt x="44" y="127"/>
                      </a:lnTo>
                      <a:lnTo>
                        <a:pt x="69" y="109"/>
                      </a:lnTo>
                      <a:lnTo>
                        <a:pt x="69" y="72"/>
                      </a:lnTo>
                      <a:lnTo>
                        <a:pt x="77" y="58"/>
                      </a:lnTo>
                      <a:lnTo>
                        <a:pt x="64" y="34"/>
                      </a:lnTo>
                      <a:lnTo>
                        <a:pt x="82" y="27"/>
                      </a:lnTo>
                      <a:lnTo>
                        <a:pt x="93" y="8"/>
                      </a:lnTo>
                      <a:lnTo>
                        <a:pt x="69" y="11"/>
                      </a:lnTo>
                      <a:lnTo>
                        <a:pt x="63" y="0"/>
                      </a:lnTo>
                    </a:path>
                  </a:pathLst>
                </a:custGeom>
                <a:solidFill>
                  <a:schemeClr val="bg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2" name="Freeform 26"/>
                <p:cNvSpPr>
                  <a:spLocks/>
                </p:cNvSpPr>
                <p:nvPr/>
              </p:nvSpPr>
              <p:spPr bwMode="auto">
                <a:xfrm>
                  <a:off x="2781" y="1140"/>
                  <a:ext cx="19" cy="36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0" y="16"/>
                    </a:cxn>
                    <a:cxn ang="0">
                      <a:pos x="6" y="35"/>
                    </a:cxn>
                    <a:cxn ang="0">
                      <a:pos x="18" y="21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19" h="36">
                      <a:moveTo>
                        <a:pt x="9" y="0"/>
                      </a:moveTo>
                      <a:lnTo>
                        <a:pt x="0" y="16"/>
                      </a:lnTo>
                      <a:lnTo>
                        <a:pt x="6" y="35"/>
                      </a:lnTo>
                      <a:lnTo>
                        <a:pt x="18" y="21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chemeClr val="bg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3" name="Freeform 27"/>
                <p:cNvSpPr>
                  <a:spLocks/>
                </p:cNvSpPr>
                <p:nvPr/>
              </p:nvSpPr>
              <p:spPr bwMode="auto">
                <a:xfrm>
                  <a:off x="2924" y="1178"/>
                  <a:ext cx="220" cy="9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3" y="7"/>
                    </a:cxn>
                    <a:cxn ang="0">
                      <a:pos x="82" y="41"/>
                    </a:cxn>
                    <a:cxn ang="0">
                      <a:pos x="75" y="60"/>
                    </a:cxn>
                    <a:cxn ang="0">
                      <a:pos x="115" y="77"/>
                    </a:cxn>
                    <a:cxn ang="0">
                      <a:pos x="219" y="77"/>
                    </a:cxn>
                    <a:cxn ang="0">
                      <a:pos x="106" y="93"/>
                    </a:cxn>
                    <a:cxn ang="0">
                      <a:pos x="75" y="60"/>
                    </a:cxn>
                    <a:cxn ang="0">
                      <a:pos x="46" y="5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0" h="94">
                      <a:moveTo>
                        <a:pt x="0" y="0"/>
                      </a:moveTo>
                      <a:lnTo>
                        <a:pt x="33" y="7"/>
                      </a:lnTo>
                      <a:lnTo>
                        <a:pt x="82" y="41"/>
                      </a:lnTo>
                      <a:lnTo>
                        <a:pt x="75" y="60"/>
                      </a:lnTo>
                      <a:lnTo>
                        <a:pt x="115" y="77"/>
                      </a:lnTo>
                      <a:lnTo>
                        <a:pt x="219" y="77"/>
                      </a:lnTo>
                      <a:lnTo>
                        <a:pt x="106" y="93"/>
                      </a:lnTo>
                      <a:lnTo>
                        <a:pt x="75" y="60"/>
                      </a:lnTo>
                      <a:lnTo>
                        <a:pt x="46" y="5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4" name="Freeform 28"/>
                <p:cNvSpPr>
                  <a:spLocks/>
                </p:cNvSpPr>
                <p:nvPr/>
              </p:nvSpPr>
              <p:spPr bwMode="auto">
                <a:xfrm>
                  <a:off x="3099" y="1256"/>
                  <a:ext cx="236" cy="221"/>
                </a:xfrm>
                <a:custGeom>
                  <a:avLst/>
                  <a:gdLst/>
                  <a:ahLst/>
                  <a:cxnLst>
                    <a:cxn ang="0">
                      <a:pos x="190" y="216"/>
                    </a:cxn>
                    <a:cxn ang="0">
                      <a:pos x="179" y="212"/>
                    </a:cxn>
                    <a:cxn ang="0">
                      <a:pos x="154" y="187"/>
                    </a:cxn>
                    <a:cxn ang="0">
                      <a:pos x="130" y="182"/>
                    </a:cxn>
                    <a:cxn ang="0">
                      <a:pos x="124" y="167"/>
                    </a:cxn>
                    <a:cxn ang="0">
                      <a:pos x="110" y="155"/>
                    </a:cxn>
                    <a:cxn ang="0">
                      <a:pos x="87" y="155"/>
                    </a:cxn>
                    <a:cxn ang="0">
                      <a:pos x="62" y="165"/>
                    </a:cxn>
                    <a:cxn ang="0">
                      <a:pos x="40" y="169"/>
                    </a:cxn>
                    <a:cxn ang="0">
                      <a:pos x="15" y="169"/>
                    </a:cxn>
                    <a:cxn ang="0">
                      <a:pos x="14" y="152"/>
                    </a:cxn>
                    <a:cxn ang="0">
                      <a:pos x="5" y="127"/>
                    </a:cxn>
                    <a:cxn ang="0">
                      <a:pos x="3" y="114"/>
                    </a:cxn>
                    <a:cxn ang="0">
                      <a:pos x="3" y="79"/>
                    </a:cxn>
                    <a:cxn ang="0">
                      <a:pos x="44" y="60"/>
                    </a:cxn>
                    <a:cxn ang="0">
                      <a:pos x="48" y="41"/>
                    </a:cxn>
                    <a:cxn ang="0">
                      <a:pos x="57" y="43"/>
                    </a:cxn>
                    <a:cxn ang="0">
                      <a:pos x="77" y="22"/>
                    </a:cxn>
                    <a:cxn ang="0">
                      <a:pos x="98" y="25"/>
                    </a:cxn>
                    <a:cxn ang="0">
                      <a:pos x="113" y="10"/>
                    </a:cxn>
                    <a:cxn ang="0">
                      <a:pos x="125" y="8"/>
                    </a:cxn>
                    <a:cxn ang="0">
                      <a:pos x="145" y="34"/>
                    </a:cxn>
                    <a:cxn ang="0">
                      <a:pos x="163" y="43"/>
                    </a:cxn>
                    <a:cxn ang="0">
                      <a:pos x="165" y="16"/>
                    </a:cxn>
                    <a:cxn ang="0">
                      <a:pos x="172" y="0"/>
                    </a:cxn>
                    <a:cxn ang="0">
                      <a:pos x="185" y="22"/>
                    </a:cxn>
                    <a:cxn ang="0">
                      <a:pos x="196" y="60"/>
                    </a:cxn>
                    <a:cxn ang="0">
                      <a:pos x="219" y="83"/>
                    </a:cxn>
                    <a:cxn ang="0">
                      <a:pos x="232" y="101"/>
                    </a:cxn>
                    <a:cxn ang="0">
                      <a:pos x="235" y="133"/>
                    </a:cxn>
                    <a:cxn ang="0">
                      <a:pos x="221" y="169"/>
                    </a:cxn>
                    <a:cxn ang="0">
                      <a:pos x="217" y="202"/>
                    </a:cxn>
                    <a:cxn ang="0">
                      <a:pos x="196" y="215"/>
                    </a:cxn>
                  </a:cxnLst>
                  <a:rect l="0" t="0" r="r" b="b"/>
                  <a:pathLst>
                    <a:path w="236" h="221">
                      <a:moveTo>
                        <a:pt x="196" y="215"/>
                      </a:moveTo>
                      <a:lnTo>
                        <a:pt x="190" y="216"/>
                      </a:lnTo>
                      <a:lnTo>
                        <a:pt x="185" y="220"/>
                      </a:lnTo>
                      <a:lnTo>
                        <a:pt x="179" y="212"/>
                      </a:lnTo>
                      <a:lnTo>
                        <a:pt x="158" y="202"/>
                      </a:lnTo>
                      <a:lnTo>
                        <a:pt x="154" y="187"/>
                      </a:lnTo>
                      <a:lnTo>
                        <a:pt x="147" y="182"/>
                      </a:lnTo>
                      <a:lnTo>
                        <a:pt x="130" y="182"/>
                      </a:lnTo>
                      <a:lnTo>
                        <a:pt x="130" y="170"/>
                      </a:lnTo>
                      <a:lnTo>
                        <a:pt x="124" y="167"/>
                      </a:lnTo>
                      <a:lnTo>
                        <a:pt x="123" y="157"/>
                      </a:lnTo>
                      <a:lnTo>
                        <a:pt x="110" y="155"/>
                      </a:lnTo>
                      <a:lnTo>
                        <a:pt x="98" y="152"/>
                      </a:lnTo>
                      <a:lnTo>
                        <a:pt x="87" y="155"/>
                      </a:lnTo>
                      <a:lnTo>
                        <a:pt x="87" y="157"/>
                      </a:lnTo>
                      <a:lnTo>
                        <a:pt x="62" y="165"/>
                      </a:lnTo>
                      <a:lnTo>
                        <a:pt x="62" y="169"/>
                      </a:lnTo>
                      <a:lnTo>
                        <a:pt x="40" y="169"/>
                      </a:lnTo>
                      <a:lnTo>
                        <a:pt x="28" y="176"/>
                      </a:lnTo>
                      <a:lnTo>
                        <a:pt x="15" y="169"/>
                      </a:lnTo>
                      <a:lnTo>
                        <a:pt x="14" y="167"/>
                      </a:lnTo>
                      <a:lnTo>
                        <a:pt x="14" y="152"/>
                      </a:lnTo>
                      <a:lnTo>
                        <a:pt x="10" y="139"/>
                      </a:lnTo>
                      <a:lnTo>
                        <a:pt x="5" y="127"/>
                      </a:lnTo>
                      <a:lnTo>
                        <a:pt x="8" y="118"/>
                      </a:lnTo>
                      <a:lnTo>
                        <a:pt x="3" y="114"/>
                      </a:lnTo>
                      <a:lnTo>
                        <a:pt x="0" y="93"/>
                      </a:lnTo>
                      <a:lnTo>
                        <a:pt x="3" y="79"/>
                      </a:lnTo>
                      <a:lnTo>
                        <a:pt x="16" y="68"/>
                      </a:lnTo>
                      <a:lnTo>
                        <a:pt x="44" y="60"/>
                      </a:lnTo>
                      <a:lnTo>
                        <a:pt x="51" y="51"/>
                      </a:lnTo>
                      <a:lnTo>
                        <a:pt x="48" y="41"/>
                      </a:lnTo>
                      <a:lnTo>
                        <a:pt x="55" y="38"/>
                      </a:lnTo>
                      <a:lnTo>
                        <a:pt x="57" y="43"/>
                      </a:lnTo>
                      <a:lnTo>
                        <a:pt x="60" y="35"/>
                      </a:lnTo>
                      <a:lnTo>
                        <a:pt x="77" y="22"/>
                      </a:lnTo>
                      <a:lnTo>
                        <a:pt x="87" y="28"/>
                      </a:lnTo>
                      <a:lnTo>
                        <a:pt x="98" y="25"/>
                      </a:lnTo>
                      <a:lnTo>
                        <a:pt x="102" y="13"/>
                      </a:lnTo>
                      <a:lnTo>
                        <a:pt x="113" y="10"/>
                      </a:lnTo>
                      <a:lnTo>
                        <a:pt x="110" y="2"/>
                      </a:lnTo>
                      <a:lnTo>
                        <a:pt x="125" y="8"/>
                      </a:lnTo>
                      <a:lnTo>
                        <a:pt x="138" y="5"/>
                      </a:lnTo>
                      <a:lnTo>
                        <a:pt x="145" y="34"/>
                      </a:lnTo>
                      <a:lnTo>
                        <a:pt x="154" y="43"/>
                      </a:lnTo>
                      <a:lnTo>
                        <a:pt x="163" y="43"/>
                      </a:lnTo>
                      <a:lnTo>
                        <a:pt x="167" y="25"/>
                      </a:lnTo>
                      <a:lnTo>
                        <a:pt x="165" y="16"/>
                      </a:lnTo>
                      <a:lnTo>
                        <a:pt x="167" y="2"/>
                      </a:lnTo>
                      <a:lnTo>
                        <a:pt x="172" y="0"/>
                      </a:lnTo>
                      <a:lnTo>
                        <a:pt x="179" y="18"/>
                      </a:lnTo>
                      <a:lnTo>
                        <a:pt x="185" y="22"/>
                      </a:lnTo>
                      <a:lnTo>
                        <a:pt x="189" y="38"/>
                      </a:lnTo>
                      <a:lnTo>
                        <a:pt x="196" y="60"/>
                      </a:lnTo>
                      <a:lnTo>
                        <a:pt x="206" y="66"/>
                      </a:lnTo>
                      <a:lnTo>
                        <a:pt x="219" y="83"/>
                      </a:lnTo>
                      <a:lnTo>
                        <a:pt x="221" y="91"/>
                      </a:lnTo>
                      <a:lnTo>
                        <a:pt x="232" y="101"/>
                      </a:lnTo>
                      <a:lnTo>
                        <a:pt x="235" y="119"/>
                      </a:lnTo>
                      <a:lnTo>
                        <a:pt x="235" y="133"/>
                      </a:lnTo>
                      <a:lnTo>
                        <a:pt x="232" y="155"/>
                      </a:lnTo>
                      <a:lnTo>
                        <a:pt x="221" y="169"/>
                      </a:lnTo>
                      <a:lnTo>
                        <a:pt x="217" y="187"/>
                      </a:lnTo>
                      <a:lnTo>
                        <a:pt x="217" y="202"/>
                      </a:lnTo>
                      <a:lnTo>
                        <a:pt x="206" y="205"/>
                      </a:lnTo>
                      <a:lnTo>
                        <a:pt x="196" y="215"/>
                      </a:lnTo>
                    </a:path>
                  </a:pathLst>
                </a:custGeom>
                <a:solidFill>
                  <a:schemeClr val="bg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5" name="Freeform 29"/>
                <p:cNvSpPr>
                  <a:spLocks/>
                </p:cNvSpPr>
                <p:nvPr/>
              </p:nvSpPr>
              <p:spPr bwMode="auto">
                <a:xfrm>
                  <a:off x="3287" y="1489"/>
                  <a:ext cx="18" cy="27"/>
                </a:xfrm>
                <a:custGeom>
                  <a:avLst/>
                  <a:gdLst/>
                  <a:ahLst/>
                  <a:cxnLst>
                    <a:cxn ang="0">
                      <a:pos x="9" y="23"/>
                    </a:cxn>
                    <a:cxn ang="0">
                      <a:pos x="3" y="19"/>
                    </a:cxn>
                    <a:cxn ang="0">
                      <a:pos x="3" y="15"/>
                    </a:cxn>
                    <a:cxn ang="0">
                      <a:pos x="3" y="11"/>
                    </a:cxn>
                    <a:cxn ang="0">
                      <a:pos x="2" y="7"/>
                    </a:cxn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9" y="4"/>
                    </a:cxn>
                    <a:cxn ang="0">
                      <a:pos x="12" y="3"/>
                    </a:cxn>
                    <a:cxn ang="0">
                      <a:pos x="13" y="3"/>
                    </a:cxn>
                    <a:cxn ang="0">
                      <a:pos x="17" y="0"/>
                    </a:cxn>
                    <a:cxn ang="0">
                      <a:pos x="17" y="11"/>
                    </a:cxn>
                    <a:cxn ang="0">
                      <a:pos x="15" y="15"/>
                    </a:cxn>
                    <a:cxn ang="0">
                      <a:pos x="13" y="19"/>
                    </a:cxn>
                    <a:cxn ang="0">
                      <a:pos x="13" y="22"/>
                    </a:cxn>
                    <a:cxn ang="0">
                      <a:pos x="12" y="23"/>
                    </a:cxn>
                    <a:cxn ang="0">
                      <a:pos x="12" y="26"/>
                    </a:cxn>
                    <a:cxn ang="0">
                      <a:pos x="9" y="23"/>
                    </a:cxn>
                  </a:cxnLst>
                  <a:rect l="0" t="0" r="r" b="b"/>
                  <a:pathLst>
                    <a:path w="18" h="27">
                      <a:moveTo>
                        <a:pt x="9" y="23"/>
                      </a:moveTo>
                      <a:lnTo>
                        <a:pt x="3" y="19"/>
                      </a:lnTo>
                      <a:lnTo>
                        <a:pt x="3" y="15"/>
                      </a:lnTo>
                      <a:lnTo>
                        <a:pt x="3" y="11"/>
                      </a:lnTo>
                      <a:lnTo>
                        <a:pt x="2" y="7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9" y="4"/>
                      </a:lnTo>
                      <a:lnTo>
                        <a:pt x="12" y="3"/>
                      </a:lnTo>
                      <a:lnTo>
                        <a:pt x="13" y="3"/>
                      </a:lnTo>
                      <a:lnTo>
                        <a:pt x="17" y="0"/>
                      </a:lnTo>
                      <a:lnTo>
                        <a:pt x="17" y="11"/>
                      </a:lnTo>
                      <a:lnTo>
                        <a:pt x="15" y="15"/>
                      </a:lnTo>
                      <a:lnTo>
                        <a:pt x="13" y="19"/>
                      </a:lnTo>
                      <a:lnTo>
                        <a:pt x="13" y="22"/>
                      </a:lnTo>
                      <a:lnTo>
                        <a:pt x="12" y="23"/>
                      </a:lnTo>
                      <a:lnTo>
                        <a:pt x="12" y="26"/>
                      </a:lnTo>
                      <a:lnTo>
                        <a:pt x="9" y="23"/>
                      </a:lnTo>
                    </a:path>
                  </a:pathLst>
                </a:custGeom>
                <a:solidFill>
                  <a:schemeClr val="bg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6" name="Freeform 30"/>
                <p:cNvSpPr>
                  <a:spLocks/>
                </p:cNvSpPr>
                <p:nvPr/>
              </p:nvSpPr>
              <p:spPr bwMode="auto">
                <a:xfrm>
                  <a:off x="2464" y="1236"/>
                  <a:ext cx="26" cy="106"/>
                </a:xfrm>
                <a:custGeom>
                  <a:avLst/>
                  <a:gdLst/>
                  <a:ahLst/>
                  <a:cxnLst>
                    <a:cxn ang="0">
                      <a:pos x="3" y="37"/>
                    </a:cxn>
                    <a:cxn ang="0">
                      <a:pos x="13" y="28"/>
                    </a:cxn>
                    <a:cxn ang="0">
                      <a:pos x="20" y="0"/>
                    </a:cxn>
                    <a:cxn ang="0">
                      <a:pos x="25" y="42"/>
                    </a:cxn>
                    <a:cxn ang="0">
                      <a:pos x="17" y="94"/>
                    </a:cxn>
                    <a:cxn ang="0">
                      <a:pos x="0" y="105"/>
                    </a:cxn>
                    <a:cxn ang="0">
                      <a:pos x="0" y="80"/>
                    </a:cxn>
                    <a:cxn ang="0">
                      <a:pos x="5" y="64"/>
                    </a:cxn>
                    <a:cxn ang="0">
                      <a:pos x="3" y="37"/>
                    </a:cxn>
                  </a:cxnLst>
                  <a:rect l="0" t="0" r="r" b="b"/>
                  <a:pathLst>
                    <a:path w="26" h="106">
                      <a:moveTo>
                        <a:pt x="3" y="37"/>
                      </a:moveTo>
                      <a:lnTo>
                        <a:pt x="13" y="28"/>
                      </a:lnTo>
                      <a:lnTo>
                        <a:pt x="20" y="0"/>
                      </a:lnTo>
                      <a:lnTo>
                        <a:pt x="25" y="42"/>
                      </a:lnTo>
                      <a:lnTo>
                        <a:pt x="17" y="94"/>
                      </a:lnTo>
                      <a:lnTo>
                        <a:pt x="0" y="105"/>
                      </a:lnTo>
                      <a:lnTo>
                        <a:pt x="0" y="80"/>
                      </a:lnTo>
                      <a:lnTo>
                        <a:pt x="5" y="64"/>
                      </a:lnTo>
                      <a:lnTo>
                        <a:pt x="3" y="37"/>
                      </a:lnTo>
                    </a:path>
                  </a:pathLst>
                </a:custGeom>
                <a:solidFill>
                  <a:schemeClr val="bg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130" name="Rectangle 34"/>
          <p:cNvSpPr>
            <a:spLocks noGrp="1" noChangeArrowheads="1"/>
          </p:cNvSpPr>
          <p:nvPr>
            <p:ph type="ctrTitle"/>
          </p:nvPr>
        </p:nvSpPr>
        <p:spPr>
          <a:xfrm>
            <a:off x="685800" y="3429000"/>
            <a:ext cx="7772400" cy="1143000"/>
          </a:xfrm>
          <a:noFill/>
          <a:ln/>
        </p:spPr>
        <p:txBody>
          <a:bodyPr/>
          <a:lstStyle/>
          <a:p>
            <a:r>
              <a:rPr lang="en-US" sz="4000"/>
              <a:t>THE NATION AT WAR</a:t>
            </a:r>
          </a:p>
        </p:txBody>
      </p:sp>
      <p:sp>
        <p:nvSpPr>
          <p:cNvPr id="4131" name="Rectangle 3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648200"/>
            <a:ext cx="6400800" cy="1752600"/>
          </a:xfrm>
          <a:noFill/>
          <a:ln/>
        </p:spPr>
        <p:txBody>
          <a:bodyPr anchor="ctr"/>
          <a:lstStyle/>
          <a:p>
            <a:r>
              <a:rPr lang="en-US" i="1"/>
              <a:t>America:  Past and Present</a:t>
            </a:r>
          </a:p>
          <a:p>
            <a:r>
              <a:rPr lang="en-US"/>
              <a:t>Chapter 24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Zimmerman Telegram</a:t>
            </a:r>
          </a:p>
        </p:txBody>
      </p:sp>
      <p:pic>
        <p:nvPicPr>
          <p:cNvPr id="103428" name="Picture 4" descr="Pictures 043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67000" y="1295400"/>
            <a:ext cx="3808413" cy="4876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"He Kept Us Out of War"</a:t>
            </a:r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1916--Wilson campaigns on record of neutrality</a:t>
            </a:r>
          </a:p>
          <a:p>
            <a:r>
              <a:rPr lang="en-US"/>
              <a:t>Republican Charles Evans Hughes campaigns on tougher line against Germany</a:t>
            </a:r>
          </a:p>
          <a:p>
            <a:r>
              <a:rPr lang="en-US"/>
              <a:t>Wilson wins close election</a:t>
            </a:r>
          </a:p>
          <a:p>
            <a:pPr lvl="1">
              <a:buSzPct val="75000"/>
            </a:pPr>
            <a:r>
              <a:rPr lang="en-US"/>
              <a:t>wins large labor, progressive vote </a:t>
            </a:r>
          </a:p>
          <a:p>
            <a:pPr lvl="1">
              <a:buSzPct val="75000"/>
            </a:pPr>
            <a:r>
              <a:rPr lang="en-US"/>
              <a:t>wins majority of women’s vote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 build="p" bldLvl="3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0660" name="Picture 4" descr="DIVI7233519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76400" y="381000"/>
            <a:ext cx="5597525" cy="58864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The Final Months of Peace</a:t>
            </a: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body" sz="half" idx="1"/>
          </p:nvPr>
        </p:nvSpPr>
        <p:spPr>
          <a:noFill/>
          <a:ln/>
        </p:spPr>
        <p:txBody>
          <a:bodyPr/>
          <a:lstStyle/>
          <a:p>
            <a:r>
              <a:rPr lang="en-US" sz="2800"/>
              <a:t>1917--Germany lifts restrictions on U-Boats</a:t>
            </a:r>
          </a:p>
          <a:p>
            <a:r>
              <a:rPr lang="en-US" sz="2800"/>
              <a:t>Wilson’s response</a:t>
            </a:r>
          </a:p>
          <a:p>
            <a:pPr lvl="1">
              <a:buSzPct val="75000"/>
            </a:pPr>
            <a:r>
              <a:rPr lang="en-US" sz="2400"/>
              <a:t>April 2, 1917--War declared on Germany</a:t>
            </a:r>
          </a:p>
        </p:txBody>
      </p:sp>
      <p:pic>
        <p:nvPicPr>
          <p:cNvPr id="30728" name="Picture 8" descr="Pictures 011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719388"/>
            <a:ext cx="3810000" cy="3609975"/>
          </a:xfrm>
          <a:noFill/>
          <a:ln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 build="p" bldLvl="3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610600" cy="1143000"/>
          </a:xfrm>
          <a:noFill/>
          <a:ln/>
        </p:spPr>
        <p:txBody>
          <a:bodyPr/>
          <a:lstStyle/>
          <a:p>
            <a:r>
              <a:rPr lang="en-US"/>
              <a:t>U.S. Losses to the German Submarine Campaign, 1916-1918</a:t>
            </a:r>
          </a:p>
        </p:txBody>
      </p:sp>
      <p:pic>
        <p:nvPicPr>
          <p:cNvPr id="57352" name="Picture 8" descr="DIVI5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133600"/>
            <a:ext cx="6781800" cy="408146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Creel Committee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0053" name="Picture 5" descr="ww1pr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40132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7" name="Picture 5" descr="Pictures 017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-22225"/>
            <a:ext cx="11049000" cy="8099425"/>
          </a:xfrm>
          <a:noFill/>
          <a:ln/>
        </p:spPr>
      </p:pic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Mobilization</a:t>
            </a: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body" sz="half" idx="1"/>
          </p:nvPr>
        </p:nvSpPr>
        <p:spPr>
          <a:noFill/>
          <a:ln/>
        </p:spPr>
        <p:txBody>
          <a:bodyPr/>
          <a:lstStyle/>
          <a:p>
            <a:r>
              <a:rPr lang="en-US" sz="2800"/>
              <a:t>No U.S. contingency plans for war</a:t>
            </a:r>
          </a:p>
          <a:p>
            <a:r>
              <a:rPr lang="en-US" sz="2800"/>
              <a:t>200,000 troops at war’s beginning</a:t>
            </a:r>
          </a:p>
          <a:p>
            <a:r>
              <a:rPr lang="en-US" sz="2800"/>
              <a:t>Draft conscripts 2.8 million by war’s end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5750"/>
            <a:ext cx="7772400" cy="1543050"/>
          </a:xfrm>
        </p:spPr>
        <p:txBody>
          <a:bodyPr/>
          <a:lstStyle/>
          <a:p>
            <a:r>
              <a:rPr lang="en-US"/>
              <a:t>European Alliances and Battlefronts, 1914-1917</a:t>
            </a:r>
          </a:p>
        </p:txBody>
      </p:sp>
      <p:pic>
        <p:nvPicPr>
          <p:cNvPr id="72708" name="Picture 4" descr="DIVI7233521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981200"/>
            <a:ext cx="7620000" cy="43053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0" name="Picture 4" descr="Pictures 0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820400" cy="6762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1621" name="Picture 5" descr="Pictures 047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44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4940" name="Picture 12" descr="2663382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29200" y="1905000"/>
            <a:ext cx="3810000" cy="2744788"/>
          </a:xfrm>
          <a:noFill/>
          <a:ln/>
        </p:spPr>
      </p:pic>
      <p:pic>
        <p:nvPicPr>
          <p:cNvPr id="124943" name="Picture 15" descr="FWWarchdukeMe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" y="1905000"/>
            <a:ext cx="3429000" cy="3051175"/>
          </a:xfrm>
          <a:noFill/>
          <a:ln/>
        </p:spPr>
      </p:pic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838200" y="228600"/>
            <a:ext cx="6705600" cy="1431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/>
              <a:t>Assassination of Arch Duke Franz Ferdinand</a:t>
            </a:r>
          </a:p>
        </p:txBody>
      </p:sp>
      <p:pic>
        <p:nvPicPr>
          <p:cNvPr id="124948" name="Picture 20" descr="image 1"/>
          <p:cNvPicPr>
            <a:picLocks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733800" y="3886200"/>
            <a:ext cx="1881188" cy="2971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7" name="Picture 5" descr="Pictures 034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3925" y="0"/>
            <a:ext cx="6519863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4" name="Picture 4" descr="Pictures 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134600" cy="6597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2" name="Picture 4" descr="Pictures 0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4025"/>
            <a:ext cx="7696200" cy="6389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Pictures 0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44200" cy="6897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9572" name="Picture 4" descr="Pictures 046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33600" y="0"/>
            <a:ext cx="3695700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8" name="Picture 4" descr="Pictures 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4388" y="1123950"/>
            <a:ext cx="4973637" cy="4608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Pictures 0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0"/>
            <a:ext cx="3606800" cy="6357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5750"/>
            <a:ext cx="7772400" cy="1771650"/>
          </a:xfrm>
        </p:spPr>
        <p:txBody>
          <a:bodyPr/>
          <a:lstStyle/>
          <a:p>
            <a:r>
              <a:rPr lang="en-US"/>
              <a:t>The Western Front: U.S. Participation, 1918</a:t>
            </a:r>
          </a:p>
        </p:txBody>
      </p:sp>
      <p:pic>
        <p:nvPicPr>
          <p:cNvPr id="74756" name="Picture 4" descr="DIVI7233522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4600" y="2133600"/>
            <a:ext cx="3919538" cy="4114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Secretary of State</a:t>
            </a:r>
            <a:br>
              <a:rPr lang="en-US" sz="4000"/>
            </a:br>
            <a:r>
              <a:rPr lang="en-US" sz="4000"/>
              <a:t>William Jennings Byran</a:t>
            </a:r>
          </a:p>
        </p:txBody>
      </p:sp>
      <p:pic>
        <p:nvPicPr>
          <p:cNvPr id="133124" name="Picture 4" descr="Pictures 002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22513" y="1600200"/>
            <a:ext cx="4044950" cy="5257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The Conquest of Convictions</a:t>
            </a:r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1918--Wilson uses popular anti-German rage to pass the Sedition Act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en-US"/>
              <a:t>criticism of the war was penalized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en-US"/>
              <a:t>dissenters imprisoned</a:t>
            </a:r>
          </a:p>
          <a:p>
            <a:pPr>
              <a:lnSpc>
                <a:spcPct val="90000"/>
              </a:lnSpc>
            </a:pPr>
            <a:r>
              <a:rPr lang="en-US"/>
              <a:t>Summer, 1918--anticommunism prompts deployment of U.S. troops to Russia</a:t>
            </a:r>
          </a:p>
          <a:p>
            <a:pPr>
              <a:lnSpc>
                <a:spcPct val="90000"/>
              </a:lnSpc>
            </a:pPr>
            <a:r>
              <a:rPr lang="en-US"/>
              <a:t>1918-1919--“Red Scare” results in domestic suppression of “radicals”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 build="p" bldLvl="3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3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85750"/>
            <a:ext cx="3886200" cy="1143000"/>
          </a:xfrm>
        </p:spPr>
        <p:txBody>
          <a:bodyPr/>
          <a:lstStyle/>
          <a:p>
            <a:r>
              <a:rPr lang="en-US" sz="4000"/>
              <a:t>Germany Marches through Belgium</a:t>
            </a:r>
          </a:p>
        </p:txBody>
      </p:sp>
      <p:pic>
        <p:nvPicPr>
          <p:cNvPr id="145412" name="Picture 4" descr="Pictures 045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219200"/>
            <a:ext cx="3971925" cy="5638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9" name="Picture 5" descr="Pictures 014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8716963"/>
          </a:xfrm>
          <a:noFill/>
          <a:ln/>
        </p:spPr>
      </p:pic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A Bureaucratic War</a:t>
            </a:r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57350"/>
            <a:ext cx="7620000" cy="5734050"/>
          </a:xfrm>
          <a:noFill/>
          <a:ln/>
        </p:spPr>
        <p:txBody>
          <a:bodyPr/>
          <a:lstStyle/>
          <a:p>
            <a:r>
              <a:rPr lang="en-US" sz="3600"/>
              <a:t>Wartime agencies supervise production, distribution to maximize war effort</a:t>
            </a:r>
          </a:p>
          <a:p>
            <a:r>
              <a:rPr lang="en-US" sz="3600"/>
              <a:t>Government seizes some businesses to keep them running</a:t>
            </a:r>
          </a:p>
          <a:p>
            <a:r>
              <a:rPr lang="en-US" sz="3600"/>
              <a:t>Cooperation between government and business the norm</a:t>
            </a:r>
          </a:p>
          <a:p>
            <a:r>
              <a:rPr lang="en-US" sz="3600"/>
              <a:t>Business profits from wartime industry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9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4" name="Picture 4" descr="Pictures 016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401888"/>
            <a:ext cx="3810000" cy="4243387"/>
          </a:xfrm>
          <a:noFill/>
          <a:ln/>
        </p:spPr>
      </p:pic>
      <p:pic>
        <p:nvPicPr>
          <p:cNvPr id="117766" name="Picture 6" descr="Pictures 021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14988" y="1657350"/>
            <a:ext cx="1876425" cy="2790825"/>
          </a:xfrm>
          <a:noFill/>
          <a:ln/>
        </p:spPr>
      </p:pic>
      <p:pic>
        <p:nvPicPr>
          <p:cNvPr id="117769" name="Picture 9" descr="Pictures 022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3200400" cy="2311400"/>
          </a:xfrm>
          <a:noFill/>
          <a:ln/>
        </p:spPr>
      </p:pic>
      <p:sp>
        <p:nvSpPr>
          <p:cNvPr id="117772" name="Text Box 12"/>
          <p:cNvSpPr txBox="1">
            <a:spLocks noChangeArrowheads="1"/>
          </p:cNvSpPr>
          <p:nvPr/>
        </p:nvSpPr>
        <p:spPr bwMode="auto">
          <a:xfrm>
            <a:off x="3352800" y="228600"/>
            <a:ext cx="5791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Herbert Hoover: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Labor in the War</a:t>
            </a:r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Union membership swells</a:t>
            </a:r>
          </a:p>
          <a:p>
            <a:r>
              <a:rPr lang="en-US"/>
              <a:t>Labor shortage prompts</a:t>
            </a:r>
          </a:p>
          <a:p>
            <a:pPr lvl="1">
              <a:buSzPct val="75000"/>
            </a:pPr>
            <a:r>
              <a:rPr lang="en-US"/>
              <a:t>wage increase</a:t>
            </a:r>
          </a:p>
          <a:p>
            <a:pPr lvl="1">
              <a:buSzPct val="75000"/>
            </a:pPr>
            <a:r>
              <a:rPr lang="en-US"/>
              <a:t>entry of Mexican-Americans, women, African- Americans to war-related industrial work force</a:t>
            </a:r>
          </a:p>
          <a:p>
            <a:pPr lvl="1">
              <a:buSzPct val="75000"/>
              <a:buFontTx/>
              <a:buNone/>
            </a:pPr>
            <a:r>
              <a:rPr lang="en-US"/>
              <a:t>Bernard Baruch – War Industries Board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 build="p" bldLvl="3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5750"/>
            <a:ext cx="7772400" cy="1619250"/>
          </a:xfrm>
        </p:spPr>
        <p:txBody>
          <a:bodyPr/>
          <a:lstStyle/>
          <a:p>
            <a:r>
              <a:rPr lang="en-US"/>
              <a:t>African American Migration Northward, 1910-1920</a:t>
            </a:r>
          </a:p>
        </p:txBody>
      </p:sp>
      <p:pic>
        <p:nvPicPr>
          <p:cNvPr id="76804" name="Picture 4" descr="DIVI7233529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2243138"/>
            <a:ext cx="6781800" cy="40608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Labor in the War (2)</a:t>
            </a: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200,000 blacks serve in France</a:t>
            </a:r>
          </a:p>
          <a:p>
            <a:pPr lvl="1">
              <a:buSzPct val="75000"/>
            </a:pPr>
            <a:r>
              <a:rPr lang="en-US"/>
              <a:t>42,000 combat troops</a:t>
            </a:r>
          </a:p>
          <a:p>
            <a:r>
              <a:rPr lang="en-US"/>
              <a:t>Great Migration to northern factories</a:t>
            </a:r>
          </a:p>
          <a:p>
            <a:pPr lvl="1">
              <a:buSzPct val="75000"/>
            </a:pPr>
            <a:r>
              <a:rPr lang="en-US"/>
              <a:t>blacks must adjust industrial work pace</a:t>
            </a:r>
          </a:p>
          <a:p>
            <a:pPr lvl="1">
              <a:buSzPct val="75000"/>
            </a:pPr>
            <a:r>
              <a:rPr lang="en-US"/>
              <a:t>encounter Northern racism</a:t>
            </a:r>
          </a:p>
          <a:p>
            <a:r>
              <a:rPr lang="en-US"/>
              <a:t>1917-1919--Race riots in urban North </a:t>
            </a:r>
          </a:p>
          <a:p>
            <a:r>
              <a:rPr lang="en-US"/>
              <a:t>Wartime experience prompts new surge of black resistance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 build="p" bldLvl="3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Labor in the War (3)</a:t>
            </a:r>
          </a:p>
        </p:txBody>
      </p:sp>
      <p:sp>
        <p:nvSpPr>
          <p:cNvPr id="138247" name="Rectangle 7"/>
          <p:cNvSpPr>
            <a:spLocks noGrp="1" noChangeArrowheads="1"/>
          </p:cNvSpPr>
          <p:nvPr>
            <p:ph type="body" sz="half" idx="1"/>
          </p:nvPr>
        </p:nvSpPr>
        <p:spPr>
          <a:noFill/>
          <a:ln/>
        </p:spPr>
        <p:txBody>
          <a:bodyPr/>
          <a:lstStyle/>
          <a:p>
            <a:r>
              <a:rPr lang="en-US" sz="2800"/>
              <a:t>Women in the work force</a:t>
            </a:r>
          </a:p>
          <a:p>
            <a:r>
              <a:rPr lang="en-US" sz="2800"/>
              <a:t>Armed Forces</a:t>
            </a:r>
          </a:p>
        </p:txBody>
      </p:sp>
      <p:pic>
        <p:nvPicPr>
          <p:cNvPr id="138248" name="Picture 8" descr="women serve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40313" y="1784350"/>
            <a:ext cx="3024187" cy="2535238"/>
          </a:xfrm>
          <a:noFill/>
          <a:ln/>
        </p:spPr>
      </p:pic>
      <p:pic>
        <p:nvPicPr>
          <p:cNvPr id="138250" name="Picture 10" descr="Women league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838200" y="3657600"/>
            <a:ext cx="1651000" cy="2641600"/>
          </a:xfrm>
          <a:noFill/>
          <a:ln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7" grpId="0" build="p" bldLvl="3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The Treaty of Versailles</a:t>
            </a:r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body" sz="half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Common concern about Bolshevik revolution</a:t>
            </a:r>
          </a:p>
          <a:p>
            <a:pPr>
              <a:lnSpc>
                <a:spcPct val="90000"/>
              </a:lnSpc>
            </a:pPr>
            <a:r>
              <a:rPr lang="en-US" sz="2800"/>
              <a:t>Wilson’s Fourteen points call for non-punitive settlement</a:t>
            </a:r>
          </a:p>
          <a:p>
            <a:pPr>
              <a:lnSpc>
                <a:spcPct val="90000"/>
              </a:lnSpc>
            </a:pPr>
            <a:r>
              <a:rPr lang="en-US" sz="2800"/>
              <a:t>England and France balk at Fourteen Points</a:t>
            </a:r>
          </a:p>
        </p:txBody>
      </p:sp>
      <p:pic>
        <p:nvPicPr>
          <p:cNvPr id="45067" name="Picture 11" descr="Child crying cartoon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53000" y="1828800"/>
            <a:ext cx="3587750" cy="4648200"/>
          </a:xfrm>
          <a:noFill/>
          <a:ln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 build="p" bldLvl="3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Peace at Paris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123950"/>
            <a:ext cx="3810000" cy="5734050"/>
          </a:xfrm>
        </p:spPr>
        <p:txBody>
          <a:bodyPr/>
          <a:lstStyle/>
          <a:p>
            <a:r>
              <a:rPr lang="en-US" sz="2800"/>
              <a:t>Wilson fails to deflect Allied punishment of Germany in treaty</a:t>
            </a:r>
          </a:p>
          <a:p>
            <a:r>
              <a:rPr lang="en-US" sz="2800"/>
              <a:t>Treaty creates Wilson’s League of Nations</a:t>
            </a:r>
          </a:p>
          <a:p>
            <a:r>
              <a:rPr lang="en-US" sz="2800"/>
              <a:t>League's jurisdiction excludes member nations’ domestic affairs</a:t>
            </a:r>
          </a:p>
        </p:txBody>
      </p:sp>
      <p:pic>
        <p:nvPicPr>
          <p:cNvPr id="92162" name="Picture 2" descr="overburdened dove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84800" y="1219200"/>
            <a:ext cx="3759200" cy="5334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bldLvl="3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8852" name="Picture 4" descr="DIVI7233TB2401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685800"/>
            <a:ext cx="8458200" cy="52133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5750"/>
            <a:ext cx="7772400" cy="1543050"/>
          </a:xfrm>
        </p:spPr>
        <p:txBody>
          <a:bodyPr/>
          <a:lstStyle/>
          <a:p>
            <a:r>
              <a:rPr lang="en-US"/>
              <a:t>Europe after The Treaty Versailles, 1919</a:t>
            </a:r>
          </a:p>
        </p:txBody>
      </p:sp>
      <p:pic>
        <p:nvPicPr>
          <p:cNvPr id="80900" name="Picture 4" descr="DIVI7233532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43200" y="1905000"/>
            <a:ext cx="3638550" cy="4343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8" descr="Pictures 025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lum bright="12000" contrast="18000"/>
          </a:blip>
          <a:srcRect/>
          <a:stretch>
            <a:fillRect/>
          </a:stretch>
        </p:blipFill>
        <p:spPr>
          <a:xfrm>
            <a:off x="0" y="-46038"/>
            <a:ext cx="9906000" cy="6908801"/>
          </a:xfrm>
          <a:noFill/>
          <a:ln/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Toward War</a:t>
            </a: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57350"/>
            <a:ext cx="5486400" cy="5734050"/>
          </a:xfrm>
          <a:noFill/>
          <a:ln/>
        </p:spPr>
        <p:txBody>
          <a:bodyPr/>
          <a:lstStyle/>
          <a:p>
            <a:r>
              <a:rPr lang="en-US" sz="2800" b="1">
                <a:solidFill>
                  <a:schemeClr val="bg2"/>
                </a:solidFill>
              </a:rPr>
              <a:t>1914--War in Europe</a:t>
            </a:r>
          </a:p>
          <a:p>
            <a:pPr lvl="1">
              <a:buSzPct val="75000"/>
            </a:pPr>
            <a:r>
              <a:rPr lang="en-US" sz="2400" b="1">
                <a:solidFill>
                  <a:schemeClr val="bg2"/>
                </a:solidFill>
              </a:rPr>
              <a:t>Central Powers headed by Germany</a:t>
            </a:r>
          </a:p>
          <a:p>
            <a:pPr lvl="1">
              <a:buSzPct val="75000"/>
            </a:pPr>
            <a:r>
              <a:rPr lang="en-US" sz="2400" b="1">
                <a:solidFill>
                  <a:schemeClr val="bg2"/>
                </a:solidFill>
              </a:rPr>
              <a:t>Allied Powers headed by England, France</a:t>
            </a:r>
          </a:p>
          <a:p>
            <a:r>
              <a:rPr lang="en-US" sz="2800" b="1">
                <a:solidFill>
                  <a:schemeClr val="bg2"/>
                </a:solidFill>
              </a:rPr>
              <a:t>Wilson sympathizes with England, seeks U.S. neutrality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 build="p" bldLvl="3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Rejection in the Senate</a:t>
            </a:r>
          </a:p>
        </p:txBody>
      </p:sp>
      <p:pic>
        <p:nvPicPr>
          <p:cNvPr id="47112" name="Picture 8" descr="Pictures 004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0" y="1265238"/>
            <a:ext cx="6096000" cy="5592762"/>
          </a:xfrm>
          <a:noFill/>
          <a:ln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Rejection in the Senate (2)</a:t>
            </a: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Wilson hopes reelection will provide mandate for League of Nations</a:t>
            </a:r>
          </a:p>
          <a:p>
            <a:r>
              <a:rPr lang="en-US"/>
              <a:t>Landslide for Republican Warren Harding</a:t>
            </a:r>
          </a:p>
          <a:p>
            <a:r>
              <a:rPr lang="en-US"/>
              <a:t>Defeat of League of Nations brings defeat of  Progressive spirit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9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2948" name="Picture 4" descr="DIVI7233TB2402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206625"/>
            <a:ext cx="7772400" cy="30702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Postwar Disillusionment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the next generation the war seemed futile, wasteful</a:t>
            </a:r>
          </a:p>
          <a:p>
            <a:r>
              <a:rPr lang="en-US"/>
              <a:t>The progressive spirit survived but without enthusiasm or broad based support</a:t>
            </a:r>
          </a:p>
          <a:p>
            <a:r>
              <a:rPr lang="en-US"/>
              <a:t>Americans welcomed Harding’s return to “normalcy”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8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Scars of War</a:t>
            </a:r>
          </a:p>
        </p:txBody>
      </p:sp>
      <p:pic>
        <p:nvPicPr>
          <p:cNvPr id="131079" name="Picture 7" descr="gas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68338" y="1600200"/>
            <a:ext cx="3006725" cy="4572000"/>
          </a:xfrm>
          <a:noFill/>
          <a:ln/>
        </p:spPr>
      </p:pic>
      <p:pic>
        <p:nvPicPr>
          <p:cNvPr id="131080" name="Picture 8" descr="Pictures 041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19600" y="1676400"/>
            <a:ext cx="4495800" cy="41005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6982" name="Picture 6" descr="FWWalliance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518150" cy="6858000"/>
          </a:xfrm>
          <a:prstGeom prst="rect">
            <a:avLst/>
          </a:prstGeom>
          <a:noFill/>
        </p:spPr>
      </p:pic>
      <p:pic>
        <p:nvPicPr>
          <p:cNvPr id="126984" name="Picture 8" descr="FWWalliance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76925" y="2667000"/>
            <a:ext cx="3267075" cy="1123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3" name="Picture 5" descr="wilson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lum bright="-30000" contrast="-22000"/>
          </a:blip>
          <a:srcRect/>
          <a:stretch>
            <a:fillRect/>
          </a:stretch>
        </p:blipFill>
        <p:spPr>
          <a:xfrm>
            <a:off x="0" y="0"/>
            <a:ext cx="10134600" cy="6986588"/>
          </a:xfrm>
          <a:noFill/>
          <a:ln/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The Neutrality Policy</a:t>
            </a:r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57350"/>
            <a:ext cx="6477000" cy="5734050"/>
          </a:xfrm>
          <a:noFill/>
          <a:ln/>
        </p:spPr>
        <p:txBody>
          <a:bodyPr/>
          <a:lstStyle/>
          <a:p>
            <a:r>
              <a:rPr lang="en-US" sz="2800"/>
              <a:t>Progressives see war as wasteful, irrational</a:t>
            </a:r>
          </a:p>
          <a:p>
            <a:r>
              <a:rPr lang="en-US" sz="2800"/>
              <a:t>Suspicion that business seeks war for profit </a:t>
            </a:r>
          </a:p>
          <a:p>
            <a:r>
              <a:rPr lang="en-US" sz="2800"/>
              <a:t>Immigrants prefer U.S. neutrality</a:t>
            </a:r>
          </a:p>
          <a:p>
            <a:r>
              <a:rPr lang="en-US" sz="2800"/>
              <a:t>A long tradition of U.S. neutrality </a:t>
            </a:r>
          </a:p>
          <a:p>
            <a:r>
              <a:rPr lang="en-US" sz="2800"/>
              <a:t>Americans see little national stake in war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1" name="Picture 1033" descr="uboat1b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10591800" cy="6919913"/>
          </a:xfrm>
          <a:noFill/>
          <a:ln/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Freedom of the Seas</a:t>
            </a:r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4572000"/>
            <a:ext cx="9448800" cy="2819400"/>
          </a:xfrm>
          <a:noFill/>
          <a:ln/>
        </p:spPr>
        <p:txBody>
          <a:bodyPr/>
          <a:lstStyle/>
          <a:p>
            <a:r>
              <a:rPr lang="en-US" sz="2800">
                <a:solidFill>
                  <a:schemeClr val="bg2"/>
                </a:solidFill>
              </a:rPr>
              <a:t>England blockades Germany</a:t>
            </a:r>
          </a:p>
          <a:p>
            <a:r>
              <a:rPr lang="en-US" sz="2800">
                <a:solidFill>
                  <a:schemeClr val="bg2"/>
                </a:solidFill>
              </a:rPr>
              <a:t>U.S. ships to Germany seized </a:t>
            </a:r>
          </a:p>
          <a:p>
            <a:r>
              <a:rPr lang="en-US" sz="2800">
                <a:solidFill>
                  <a:schemeClr val="bg2"/>
                </a:solidFill>
              </a:rPr>
              <a:t>Wilson accepts English promise of reimbursement at war’s end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The U-Boat Threat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23950"/>
            <a:ext cx="3810000" cy="5734050"/>
          </a:xfrm>
          <a:noFill/>
          <a:ln/>
        </p:spPr>
        <p:txBody>
          <a:bodyPr/>
          <a:lstStyle/>
          <a:p>
            <a:r>
              <a:rPr lang="en-US" sz="2400"/>
              <a:t>German submarines violate international law by shooting without warning</a:t>
            </a:r>
          </a:p>
          <a:p>
            <a:r>
              <a:rPr lang="en-US" sz="2400"/>
              <a:t>August, 1915-- </a:t>
            </a:r>
            <a:r>
              <a:rPr lang="en-US" sz="2400" i="1"/>
              <a:t>Lusitania</a:t>
            </a:r>
            <a:r>
              <a:rPr lang="en-US" sz="2400"/>
              <a:t> sunk by U-Boat</a:t>
            </a:r>
          </a:p>
          <a:p>
            <a:r>
              <a:rPr lang="en-US" sz="2400"/>
              <a:t>April, 1916--Wilson issues ultimatum</a:t>
            </a:r>
          </a:p>
          <a:p>
            <a:r>
              <a:rPr lang="en-US" sz="2400"/>
              <a:t>Germany pledges to honor U.S. neutrality</a:t>
            </a:r>
          </a:p>
        </p:txBody>
      </p:sp>
      <p:pic>
        <p:nvPicPr>
          <p:cNvPr id="96259" name="Picture 3" descr="lusitania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57600" y="1676400"/>
            <a:ext cx="5486400" cy="4068763"/>
          </a:xfrm>
          <a:noFill/>
          <a:ln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0356" name="Picture 4" descr="Pictures 031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7029450"/>
          </a:xfrm>
          <a:noFill/>
          <a:ln/>
        </p:spPr>
      </p:pic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1219200" y="762000"/>
            <a:ext cx="66294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/>
              <a:t>Sussex  Pledge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rnational">
  <a:themeElements>
    <a:clrScheme name="">
      <a:dk1>
        <a:srgbClr val="000000"/>
      </a:dk1>
      <a:lt1>
        <a:srgbClr val="FFFFFF"/>
      </a:lt1>
      <a:dk2>
        <a:srgbClr val="0000FF"/>
      </a:dk2>
      <a:lt2>
        <a:srgbClr val="FFFF99"/>
      </a:lt2>
      <a:accent1>
        <a:srgbClr val="009966"/>
      </a:accent1>
      <a:accent2>
        <a:srgbClr val="00CCCC"/>
      </a:accent2>
      <a:accent3>
        <a:srgbClr val="AAAAFF"/>
      </a:accent3>
      <a:accent4>
        <a:srgbClr val="DADADA"/>
      </a:accent4>
      <a:accent5>
        <a:srgbClr val="AACAB8"/>
      </a:accent5>
      <a:accent6>
        <a:srgbClr val="00B9B9"/>
      </a:accent6>
      <a:hlink>
        <a:srgbClr val="000080"/>
      </a:hlink>
      <a:folHlink>
        <a:srgbClr val="9999FF"/>
      </a:folHlink>
    </a:clrScheme>
    <a:fontScheme name="International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nternational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national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national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national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nationa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nationa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nationa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FF"/>
    </a:dk2>
    <a:lt2>
      <a:srgbClr val="FFFF99"/>
    </a:lt2>
    <a:accent1>
      <a:srgbClr val="009966"/>
    </a:accent1>
    <a:accent2>
      <a:srgbClr val="00CCCC"/>
    </a:accent2>
    <a:accent3>
      <a:srgbClr val="AAAAFF"/>
    </a:accent3>
    <a:accent4>
      <a:srgbClr val="DADADA"/>
    </a:accent4>
    <a:accent5>
      <a:srgbClr val="AACAB8"/>
    </a:accent5>
    <a:accent6>
      <a:srgbClr val="00B9B9"/>
    </a:accent6>
    <a:hlink>
      <a:srgbClr val="000080"/>
    </a:hlink>
    <a:folHlink>
      <a:srgbClr val="9999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G:\MSOffice\Templates\Presentation Designs\International.pot</Template>
  <TotalTime>492</TotalTime>
  <Pages>7829620</Pages>
  <Words>597</Words>
  <Application>Microsoft Office PowerPoint</Application>
  <PresentationFormat>On-screen Show (4:3)</PresentationFormat>
  <Paragraphs>113</Paragraphs>
  <Slides>44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Times New Roman</vt:lpstr>
      <vt:lpstr>Tahoma</vt:lpstr>
      <vt:lpstr>Arial</vt:lpstr>
      <vt:lpstr>Monotype Sorts</vt:lpstr>
      <vt:lpstr>International</vt:lpstr>
      <vt:lpstr>THE NATION AT WAR</vt:lpstr>
      <vt:lpstr>Slide 2</vt:lpstr>
      <vt:lpstr>Germany Marches through Belgium</vt:lpstr>
      <vt:lpstr>Toward War</vt:lpstr>
      <vt:lpstr>Slide 5</vt:lpstr>
      <vt:lpstr>The Neutrality Policy</vt:lpstr>
      <vt:lpstr>Freedom of the Seas</vt:lpstr>
      <vt:lpstr>The U-Boat Threat</vt:lpstr>
      <vt:lpstr>Slide 9</vt:lpstr>
      <vt:lpstr>Zimmerman Telegram</vt:lpstr>
      <vt:lpstr>"He Kept Us Out of War"</vt:lpstr>
      <vt:lpstr>Slide 12</vt:lpstr>
      <vt:lpstr>The Final Months of Peace</vt:lpstr>
      <vt:lpstr>U.S. Losses to the German Submarine Campaign, 1916-1918</vt:lpstr>
      <vt:lpstr>Creel Committee</vt:lpstr>
      <vt:lpstr>Mobilization</vt:lpstr>
      <vt:lpstr>European Alliances and Battlefronts, 1914-1917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The Western Front: U.S. Participation, 1918</vt:lpstr>
      <vt:lpstr>Secretary of State William Jennings Byran</vt:lpstr>
      <vt:lpstr>The Conquest of Convictions</vt:lpstr>
      <vt:lpstr>A Bureaucratic War</vt:lpstr>
      <vt:lpstr>Slide 31</vt:lpstr>
      <vt:lpstr>Labor in the War</vt:lpstr>
      <vt:lpstr>African American Migration Northward, 1910-1920</vt:lpstr>
      <vt:lpstr>Labor in the War (2)</vt:lpstr>
      <vt:lpstr>Labor in the War (3)</vt:lpstr>
      <vt:lpstr>The Treaty of Versailles</vt:lpstr>
      <vt:lpstr>A Peace at Paris</vt:lpstr>
      <vt:lpstr>Slide 38</vt:lpstr>
      <vt:lpstr>Europe after The Treaty Versailles, 1919</vt:lpstr>
      <vt:lpstr>Rejection in the Senate</vt:lpstr>
      <vt:lpstr>Rejection in the Senate (2)</vt:lpstr>
      <vt:lpstr>Slide 42</vt:lpstr>
      <vt:lpstr>Postwar Disillusionment</vt:lpstr>
      <vt:lpstr>Scars of War</vt:lpstr>
    </vt:vector>
  </TitlesOfParts>
  <Manager>7th ed. revisions by Don Whatley, Blinn College</Manager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24 THE NATION AT WAR</dc:title>
  <dc:creator>Timothy Hall</dc:creator>
  <cp:lastModifiedBy>scottie_johnson</cp:lastModifiedBy>
  <cp:revision>15</cp:revision>
  <dcterms:created xsi:type="dcterms:W3CDTF">1998-06-25T20:58:36Z</dcterms:created>
  <dcterms:modified xsi:type="dcterms:W3CDTF">2014-03-20T13:27:39Z</dcterms:modified>
</cp:coreProperties>
</file>